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1"/>
  </p:notesMasterIdLst>
  <p:sldIdLst>
    <p:sldId id="667" r:id="rId3"/>
    <p:sldId id="657" r:id="rId4"/>
    <p:sldId id="679" r:id="rId5"/>
    <p:sldId id="517" r:id="rId6"/>
    <p:sldId id="503" r:id="rId7"/>
    <p:sldId id="508" r:id="rId8"/>
    <p:sldId id="507" r:id="rId9"/>
    <p:sldId id="575" r:id="rId10"/>
    <p:sldId id="498" r:id="rId11"/>
    <p:sldId id="572" r:id="rId12"/>
    <p:sldId id="514" r:id="rId13"/>
    <p:sldId id="574" r:id="rId14"/>
    <p:sldId id="576" r:id="rId15"/>
    <p:sldId id="577" r:id="rId16"/>
    <p:sldId id="527" r:id="rId17"/>
    <p:sldId id="579" r:id="rId18"/>
    <p:sldId id="580" r:id="rId19"/>
    <p:sldId id="582" r:id="rId20"/>
    <p:sldId id="583" r:id="rId21"/>
    <p:sldId id="584" r:id="rId22"/>
    <p:sldId id="519" r:id="rId23"/>
    <p:sldId id="585" r:id="rId24"/>
    <p:sldId id="586" r:id="rId25"/>
    <p:sldId id="587" r:id="rId26"/>
    <p:sldId id="588" r:id="rId27"/>
    <p:sldId id="589" r:id="rId28"/>
    <p:sldId id="590" r:id="rId29"/>
    <p:sldId id="592" r:id="rId30"/>
    <p:sldId id="593" r:id="rId31"/>
    <p:sldId id="614" r:id="rId32"/>
    <p:sldId id="591" r:id="rId33"/>
    <p:sldId id="612" r:id="rId34"/>
    <p:sldId id="670" r:id="rId35"/>
    <p:sldId id="595" r:id="rId36"/>
    <p:sldId id="672" r:id="rId37"/>
    <p:sldId id="673" r:id="rId38"/>
    <p:sldId id="674" r:id="rId39"/>
    <p:sldId id="675" r:id="rId40"/>
    <p:sldId id="676" r:id="rId41"/>
    <p:sldId id="677" r:id="rId42"/>
    <p:sldId id="678" r:id="rId43"/>
    <p:sldId id="598" r:id="rId44"/>
    <p:sldId id="599" r:id="rId45"/>
    <p:sldId id="596" r:id="rId46"/>
    <p:sldId id="597" r:id="rId47"/>
    <p:sldId id="600" r:id="rId48"/>
    <p:sldId id="601" r:id="rId49"/>
    <p:sldId id="611" r:id="rId50"/>
    <p:sldId id="607" r:id="rId51"/>
    <p:sldId id="610" r:id="rId52"/>
    <p:sldId id="609" r:id="rId53"/>
    <p:sldId id="615" r:id="rId54"/>
    <p:sldId id="616" r:id="rId55"/>
    <p:sldId id="617" r:id="rId56"/>
    <p:sldId id="554" r:id="rId57"/>
    <p:sldId id="557" r:id="rId58"/>
    <p:sldId id="559" r:id="rId59"/>
    <p:sldId id="551" r:id="rId60"/>
    <p:sldId id="548" r:id="rId61"/>
    <p:sldId id="549" r:id="rId62"/>
    <p:sldId id="550" r:id="rId63"/>
    <p:sldId id="556" r:id="rId64"/>
    <p:sldId id="552" r:id="rId65"/>
    <p:sldId id="671" r:id="rId66"/>
    <p:sldId id="524" r:id="rId67"/>
    <p:sldId id="618" r:id="rId68"/>
    <p:sldId id="531" r:id="rId69"/>
    <p:sldId id="532" r:id="rId70"/>
    <p:sldId id="546" r:id="rId71"/>
    <p:sldId id="535" r:id="rId72"/>
    <p:sldId id="547" r:id="rId73"/>
    <p:sldId id="536" r:id="rId74"/>
    <p:sldId id="537" r:id="rId75"/>
    <p:sldId id="621" r:id="rId76"/>
    <p:sldId id="669" r:id="rId77"/>
    <p:sldId id="623" r:id="rId78"/>
    <p:sldId id="534" r:id="rId79"/>
    <p:sldId id="436" r:id="rId8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6816" autoAdjust="0"/>
  </p:normalViewPr>
  <p:slideViewPr>
    <p:cSldViewPr snapToGrid="0" snapToObjects="1">
      <p:cViewPr varScale="1">
        <p:scale>
          <a:sx n="96" d="100"/>
          <a:sy n="96" d="100"/>
        </p:scale>
        <p:origin x="274" y="5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presProps" Target="presProps.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notesMaster" Target="notesMasters/notesMaster1.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65B6C435-73EB-4D20-B668-9F8AC64BA5FC}"/>
    <pc:docChg chg="undo custSel modSld">
      <pc:chgData name="Lucas Jellema" userId="7e183fbb-84e0-44b3-9b03-0792bc8d162b" providerId="ADAL" clId="{65B6C435-73EB-4D20-B668-9F8AC64BA5FC}" dt="2018-11-20T19:54:17.770" v="64" actId="20577"/>
      <pc:docMkLst>
        <pc:docMk/>
      </pc:docMkLst>
      <pc:sldChg chg="modSp">
        <pc:chgData name="Lucas Jellema" userId="7e183fbb-84e0-44b3-9b03-0792bc8d162b" providerId="ADAL" clId="{65B6C435-73EB-4D20-B668-9F8AC64BA5FC}" dt="2018-11-20T19:54:17.770" v="64" actId="20577"/>
        <pc:sldMkLst>
          <pc:docMk/>
          <pc:sldMk cId="2102825593" sldId="436"/>
        </pc:sldMkLst>
        <pc:spChg chg="mod">
          <ac:chgData name="Lucas Jellema" userId="7e183fbb-84e0-44b3-9b03-0792bc8d162b" providerId="ADAL" clId="{65B6C435-73EB-4D20-B668-9F8AC64BA5FC}" dt="2018-11-20T19:54:17.770" v="64" actId="20577"/>
          <ac:spMkLst>
            <pc:docMk/>
            <pc:sldMk cId="2102825593" sldId="436"/>
            <ac:spMk id="9" creationId="{00000000-0000-0000-0000-000000000000}"/>
          </ac:spMkLst>
        </pc:spChg>
      </pc:sldChg>
      <pc:sldChg chg="addSp modSp">
        <pc:chgData name="Lucas Jellema" userId="7e183fbb-84e0-44b3-9b03-0792bc8d162b" providerId="ADAL" clId="{65B6C435-73EB-4D20-B668-9F8AC64BA5FC}" dt="2018-11-20T19:52:33.187" v="46" actId="1076"/>
        <pc:sldMkLst>
          <pc:docMk/>
          <pc:sldMk cId="1596808568" sldId="554"/>
        </pc:sldMkLst>
        <pc:picChg chg="add mod">
          <ac:chgData name="Lucas Jellema" userId="7e183fbb-84e0-44b3-9b03-0792bc8d162b" providerId="ADAL" clId="{65B6C435-73EB-4D20-B668-9F8AC64BA5FC}" dt="2018-11-20T19:52:33.187" v="46" actId="1076"/>
          <ac:picMkLst>
            <pc:docMk/>
            <pc:sldMk cId="1596808568" sldId="554"/>
            <ac:picMk id="3" creationId="{48313BB1-1700-499D-AE95-205B42BD8E05}"/>
          </ac:picMkLst>
        </pc:picChg>
      </pc:sldChg>
      <pc:sldChg chg="addSp modSp">
        <pc:chgData name="Lucas Jellema" userId="7e183fbb-84e0-44b3-9b03-0792bc8d162b" providerId="ADAL" clId="{65B6C435-73EB-4D20-B668-9F8AC64BA5FC}" dt="2018-11-20T19:53:24.358" v="50" actId="1076"/>
        <pc:sldMkLst>
          <pc:docMk/>
          <pc:sldMk cId="3854211860" sldId="556"/>
        </pc:sldMkLst>
        <pc:picChg chg="add mod">
          <ac:chgData name="Lucas Jellema" userId="7e183fbb-84e0-44b3-9b03-0792bc8d162b" providerId="ADAL" clId="{65B6C435-73EB-4D20-B668-9F8AC64BA5FC}" dt="2018-11-20T19:53:24.358" v="50" actId="1076"/>
          <ac:picMkLst>
            <pc:docMk/>
            <pc:sldMk cId="3854211860" sldId="556"/>
            <ac:picMk id="29" creationId="{80ABFB61-53E1-4983-82C2-FE4378A1C474}"/>
          </ac:picMkLst>
        </pc:picChg>
      </pc:sldChg>
      <pc:sldChg chg="addSp modSp modTransition">
        <pc:chgData name="Lucas Jellema" userId="7e183fbb-84e0-44b3-9b03-0792bc8d162b" providerId="ADAL" clId="{65B6C435-73EB-4D20-B668-9F8AC64BA5FC}" dt="2018-11-20T19:53:33.071" v="51"/>
        <pc:sldMkLst>
          <pc:docMk/>
          <pc:sldMk cId="1562597198" sldId="557"/>
        </pc:sldMkLst>
        <pc:picChg chg="add mod">
          <ac:chgData name="Lucas Jellema" userId="7e183fbb-84e0-44b3-9b03-0792bc8d162b" providerId="ADAL" clId="{65B6C435-73EB-4D20-B668-9F8AC64BA5FC}" dt="2018-11-20T19:53:14.514" v="48" actId="1076"/>
          <ac:picMkLst>
            <pc:docMk/>
            <pc:sldMk cId="1562597198" sldId="557"/>
            <ac:picMk id="5" creationId="{EF85CA7E-E5DE-489D-A0CE-05B686A072CD}"/>
          </ac:picMkLst>
        </pc:picChg>
      </pc:sldChg>
      <pc:sldChg chg="modAnim">
        <pc:chgData name="Lucas Jellema" userId="7e183fbb-84e0-44b3-9b03-0792bc8d162b" providerId="ADAL" clId="{65B6C435-73EB-4D20-B668-9F8AC64BA5FC}" dt="2018-11-20T19:51:02.728" v="41"/>
        <pc:sldMkLst>
          <pc:docMk/>
          <pc:sldMk cId="654728215" sldId="616"/>
        </pc:sldMkLst>
      </pc:sldChg>
      <pc:sldChg chg="modSp">
        <pc:chgData name="Lucas Jellema" userId="7e183fbb-84e0-44b3-9b03-0792bc8d162b" providerId="ADAL" clId="{65B6C435-73EB-4D20-B668-9F8AC64BA5FC}" dt="2018-11-20T19:48:23.918" v="28" actId="20577"/>
        <pc:sldMkLst>
          <pc:docMk/>
          <pc:sldMk cId="1927942895" sldId="667"/>
        </pc:sldMkLst>
        <pc:spChg chg="mod">
          <ac:chgData name="Lucas Jellema" userId="7e183fbb-84e0-44b3-9b03-0792bc8d162b" providerId="ADAL" clId="{65B6C435-73EB-4D20-B668-9F8AC64BA5FC}" dt="2018-11-20T19:48:23.918" v="28" actId="20577"/>
          <ac:spMkLst>
            <pc:docMk/>
            <pc:sldMk cId="1927942895" sldId="667"/>
            <ac:spMk id="48" creationId="{00000000-0000-0000-0000-000000000000}"/>
          </ac:spMkLst>
        </pc:spChg>
      </pc:sldChg>
      <pc:sldChg chg="addSp delSp modSp delAnim modAnim">
        <pc:chgData name="Lucas Jellema" userId="7e183fbb-84e0-44b3-9b03-0792bc8d162b" providerId="ADAL" clId="{65B6C435-73EB-4D20-B668-9F8AC64BA5FC}" dt="2018-11-20T19:50:21.198" v="40"/>
        <pc:sldMkLst>
          <pc:docMk/>
          <pc:sldMk cId="97991063" sldId="679"/>
        </pc:sldMkLst>
        <pc:picChg chg="add mod">
          <ac:chgData name="Lucas Jellema" userId="7e183fbb-84e0-44b3-9b03-0792bc8d162b" providerId="ADAL" clId="{65B6C435-73EB-4D20-B668-9F8AC64BA5FC}" dt="2018-11-20T19:48:38.695" v="33" actId="1076"/>
          <ac:picMkLst>
            <pc:docMk/>
            <pc:sldMk cId="97991063" sldId="679"/>
            <ac:picMk id="2" creationId="{A7912B74-8E10-4E74-8621-55480C980E9B}"/>
          </ac:picMkLst>
        </pc:picChg>
        <pc:picChg chg="del">
          <ac:chgData name="Lucas Jellema" userId="7e183fbb-84e0-44b3-9b03-0792bc8d162b" providerId="ADAL" clId="{65B6C435-73EB-4D20-B668-9F8AC64BA5FC}" dt="2018-11-20T19:48:30.983" v="30" actId="478"/>
          <ac:picMkLst>
            <pc:docMk/>
            <pc:sldMk cId="97991063" sldId="679"/>
            <ac:picMk id="5" creationId="{ADAF65F8-887C-46D4-90E5-925F89CC40A9}"/>
          </ac:picMkLst>
        </pc:picChg>
        <pc:picChg chg="del">
          <ac:chgData name="Lucas Jellema" userId="7e183fbb-84e0-44b3-9b03-0792bc8d162b" providerId="ADAL" clId="{65B6C435-73EB-4D20-B668-9F8AC64BA5FC}" dt="2018-11-20T19:48:29.760" v="29" actId="478"/>
          <ac:picMkLst>
            <pc:docMk/>
            <pc:sldMk cId="97991063" sldId="679"/>
            <ac:picMk id="8" creationId="{F7E23F11-6B54-4212-985F-CFE7941F8346}"/>
          </ac:picMkLst>
        </pc:picChg>
        <pc:picChg chg="add mod">
          <ac:chgData name="Lucas Jellema" userId="7e183fbb-84e0-44b3-9b03-0792bc8d162b" providerId="ADAL" clId="{65B6C435-73EB-4D20-B668-9F8AC64BA5FC}" dt="2018-11-20T19:49:43.299" v="37" actId="14100"/>
          <ac:picMkLst>
            <pc:docMk/>
            <pc:sldMk cId="97991063" sldId="679"/>
            <ac:picMk id="11" creationId="{6D5854AE-DD30-4EC7-8F3D-35C355B80F9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20-11-2018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55941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32</a:t>
            </a:fld>
            <a:endParaRPr lang="nl-NL"/>
          </a:p>
        </p:txBody>
      </p:sp>
    </p:spTree>
    <p:extLst>
      <p:ext uri="{BB962C8B-B14F-4D97-AF65-F5344CB8AC3E}">
        <p14:creationId xmlns:p14="http://schemas.microsoft.com/office/powerpoint/2010/main" val="525783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Blockchain!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33</a:t>
            </a:fld>
            <a:endParaRPr lang="nl-NL"/>
          </a:p>
        </p:txBody>
      </p:sp>
    </p:spTree>
    <p:extLst>
      <p:ext uri="{BB962C8B-B14F-4D97-AF65-F5344CB8AC3E}">
        <p14:creationId xmlns:p14="http://schemas.microsoft.com/office/powerpoint/2010/main" val="267611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03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27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71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400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917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WebScale</a:t>
            </a:r>
            <a:endParaRPr lang="en-US" dirty="0"/>
          </a:p>
          <a:p>
            <a:r>
              <a:rPr lang="en-US" dirty="0"/>
              <a:t>‘No ACID</a:t>
            </a:r>
          </a:p>
          <a:p>
            <a:r>
              <a:rPr lang="en-US" dirty="0"/>
              <a:t>BASE</a:t>
            </a:r>
          </a:p>
          <a:p>
            <a:r>
              <a:rPr lang="en-US" dirty="0"/>
              <a:t>Speed, reads</a:t>
            </a:r>
          </a:p>
          <a:p>
            <a:r>
              <a:rPr lang="en-US" dirty="0"/>
              <a:t>Redundancy</a:t>
            </a:r>
          </a:p>
          <a:p>
            <a:r>
              <a:rPr lang="en-US" dirty="0"/>
              <a:t>Read-optimized format</a:t>
            </a:r>
          </a:p>
          <a:p>
            <a:endParaRPr lang="en-US" dirty="0"/>
          </a:p>
          <a:p>
            <a:r>
              <a:rPr lang="nl-NL" dirty="0" err="1"/>
              <a:t>Not</a:t>
            </a:r>
            <a:r>
              <a:rPr lang="nl-NL" dirty="0"/>
              <a:t> </a:t>
            </a:r>
            <a:r>
              <a:rPr lang="nl-NL" dirty="0" err="1"/>
              <a:t>all</a:t>
            </a:r>
            <a:r>
              <a:rPr lang="nl-NL" dirty="0"/>
              <a:t> </a:t>
            </a:r>
            <a:r>
              <a:rPr lang="nl-NL" dirty="0" err="1"/>
              <a:t>use</a:t>
            </a:r>
            <a:r>
              <a:rPr lang="nl-NL" dirty="0"/>
              <a:t> cases </a:t>
            </a:r>
            <a:r>
              <a:rPr lang="nl-NL" dirty="0" err="1"/>
              <a:t>require</a:t>
            </a:r>
            <a:r>
              <a:rPr lang="nl-NL" dirty="0"/>
              <a:t> ACID (or </a:t>
            </a:r>
            <a:r>
              <a:rPr lang="nl-NL" dirty="0" err="1"/>
              <a:t>can</a:t>
            </a:r>
            <a:r>
              <a:rPr lang="nl-NL" dirty="0"/>
              <a:t> </a:t>
            </a:r>
            <a:r>
              <a:rPr lang="nl-NL" dirty="0" err="1"/>
              <a:t>afford</a:t>
            </a:r>
            <a:r>
              <a:rPr lang="nl-NL" dirty="0"/>
              <a:t> </a:t>
            </a:r>
            <a:r>
              <a:rPr lang="nl-NL" dirty="0" err="1"/>
              <a:t>it</a:t>
            </a:r>
            <a:r>
              <a:rPr lang="nl-NL" dirty="0"/>
              <a:t>)</a:t>
            </a:r>
          </a:p>
          <a:p>
            <a:pPr lvl="1"/>
            <a:r>
              <a:rPr lang="nl-NL" dirty="0"/>
              <a:t>Read </a:t>
            </a:r>
            <a:r>
              <a:rPr lang="nl-NL" dirty="0" err="1"/>
              <a:t>only</a:t>
            </a:r>
            <a:r>
              <a:rPr lang="nl-NL" dirty="0"/>
              <a:t> (product </a:t>
            </a:r>
            <a:r>
              <a:rPr lang="nl-NL" dirty="0" err="1"/>
              <a:t>catalog</a:t>
            </a:r>
            <a:r>
              <a:rPr lang="nl-NL" dirty="0"/>
              <a:t> </a:t>
            </a:r>
            <a:r>
              <a:rPr lang="nl-NL" dirty="0" err="1"/>
              <a:t>for</a:t>
            </a:r>
            <a:r>
              <a:rPr lang="nl-NL" dirty="0"/>
              <a:t> web shops)</a:t>
            </a:r>
          </a:p>
          <a:p>
            <a:pPr lvl="1"/>
            <a:r>
              <a:rPr lang="nl-NL" dirty="0" err="1"/>
              <a:t>Inserts</a:t>
            </a:r>
            <a:r>
              <a:rPr lang="nl-NL" dirty="0"/>
              <a:t> </a:t>
            </a:r>
            <a:r>
              <a:rPr lang="nl-NL" dirty="0" err="1"/>
              <a:t>only</a:t>
            </a:r>
            <a:r>
              <a:rPr lang="nl-NL" dirty="0"/>
              <a:t> </a:t>
            </a:r>
            <a:r>
              <a:rPr lang="nl-NL" dirty="0" err="1"/>
              <a:t>and</a:t>
            </a:r>
            <a:r>
              <a:rPr lang="nl-NL" dirty="0"/>
              <a:t> no (</a:t>
            </a:r>
            <a:r>
              <a:rPr lang="nl-NL" dirty="0" err="1"/>
              <a:t>inter</a:t>
            </a:r>
            <a:r>
              <a:rPr lang="nl-NL" dirty="0"/>
              <a:t>-record) </a:t>
            </a:r>
            <a:r>
              <a:rPr lang="nl-NL" dirty="0" err="1"/>
              <a:t>constraints</a:t>
            </a:r>
            <a:endParaRPr lang="nl-NL" dirty="0"/>
          </a:p>
          <a:p>
            <a:pPr lvl="1"/>
            <a:r>
              <a:rPr lang="nl-NL" dirty="0"/>
              <a:t>Big Data </a:t>
            </a:r>
            <a:r>
              <a:rPr lang="nl-NL" dirty="0" err="1"/>
              <a:t>collected</a:t>
            </a:r>
            <a:r>
              <a:rPr lang="nl-NL" dirty="0"/>
              <a:t> </a:t>
            </a:r>
            <a:r>
              <a:rPr lang="nl-NL" dirty="0" err="1"/>
              <a:t>and</a:t>
            </a:r>
            <a:r>
              <a:rPr lang="nl-NL" dirty="0"/>
              <a:t> “</a:t>
            </a:r>
            <a:r>
              <a:rPr lang="nl-NL" dirty="0" err="1"/>
              <a:t>dumped</a:t>
            </a:r>
            <a:r>
              <a:rPr lang="nl-NL" dirty="0"/>
              <a:t>” in Data Lake (</a:t>
            </a:r>
            <a:r>
              <a:rPr lang="nl-NL" dirty="0" err="1"/>
              <a:t>Hadoop</a:t>
            </a:r>
            <a:r>
              <a:rPr lang="nl-NL" dirty="0"/>
              <a:t>) </a:t>
            </a:r>
            <a:r>
              <a:rPr lang="nl-NL" dirty="0" err="1"/>
              <a:t>for</a:t>
            </a:r>
            <a:r>
              <a:rPr lang="nl-NL" dirty="0"/>
              <a:t> </a:t>
            </a:r>
            <a:r>
              <a:rPr lang="nl-NL" dirty="0" err="1"/>
              <a:t>subsequent</a:t>
            </a:r>
            <a:r>
              <a:rPr lang="nl-NL" dirty="0"/>
              <a:t> processing</a:t>
            </a:r>
          </a:p>
          <a:p>
            <a:pPr lvl="1"/>
            <a:r>
              <a:rPr lang="nl-NL" dirty="0"/>
              <a:t>High performance </a:t>
            </a:r>
            <a:r>
              <a:rPr lang="nl-NL" dirty="0" err="1"/>
              <a:t>demands</a:t>
            </a:r>
            <a:endParaRPr lang="nl-NL" dirty="0"/>
          </a:p>
          <a:p>
            <a:r>
              <a:rPr lang="nl-NL" dirty="0" err="1"/>
              <a:t>Not</a:t>
            </a:r>
            <a:r>
              <a:rPr lang="nl-NL" dirty="0"/>
              <a:t> </a:t>
            </a:r>
            <a:r>
              <a:rPr lang="nl-NL" dirty="0" err="1"/>
              <a:t>all</a:t>
            </a:r>
            <a:r>
              <a:rPr lang="nl-NL" dirty="0"/>
              <a:t> data </a:t>
            </a:r>
            <a:r>
              <a:rPr lang="nl-NL" dirty="0" err="1"/>
              <a:t>needs</a:t>
            </a:r>
            <a:r>
              <a:rPr lang="nl-NL" dirty="0"/>
              <a:t> </a:t>
            </a:r>
            <a:r>
              <a:rPr lang="nl-NL" dirty="0" err="1"/>
              <a:t>structured</a:t>
            </a:r>
            <a:r>
              <a:rPr lang="nl-NL" dirty="0"/>
              <a:t> formats or </a:t>
            </a:r>
            <a:r>
              <a:rPr lang="nl-NL" dirty="0" err="1"/>
              <a:t>structured</a:t>
            </a:r>
            <a:r>
              <a:rPr lang="nl-NL" dirty="0"/>
              <a:t> </a:t>
            </a:r>
            <a:r>
              <a:rPr lang="nl-NL" dirty="0" err="1"/>
              <a:t>querying</a:t>
            </a:r>
            <a:r>
              <a:rPr lang="nl-NL" dirty="0"/>
              <a:t> </a:t>
            </a:r>
            <a:r>
              <a:rPr lang="nl-NL" dirty="0" err="1"/>
              <a:t>and</a:t>
            </a:r>
            <a:r>
              <a:rPr lang="nl-NL" dirty="0"/>
              <a:t> </a:t>
            </a:r>
            <a:r>
              <a:rPr lang="nl-NL" dirty="0" err="1"/>
              <a:t>JOINs</a:t>
            </a:r>
            <a:endParaRPr lang="nl-NL" dirty="0"/>
          </a:p>
          <a:p>
            <a:pPr lvl="1"/>
            <a:r>
              <a:rPr lang="nl-NL" dirty="0" err="1"/>
              <a:t>Entire</a:t>
            </a:r>
            <a:r>
              <a:rPr lang="nl-NL" dirty="0"/>
              <a:t> </a:t>
            </a:r>
            <a:r>
              <a:rPr lang="nl-NL" dirty="0" err="1"/>
              <a:t>documents</a:t>
            </a:r>
            <a:r>
              <a:rPr lang="nl-NL" dirty="0"/>
              <a:t> are </a:t>
            </a:r>
            <a:r>
              <a:rPr lang="nl-NL" dirty="0" err="1"/>
              <a:t>stored</a:t>
            </a:r>
            <a:r>
              <a:rPr lang="nl-NL" dirty="0"/>
              <a:t> </a:t>
            </a:r>
            <a:r>
              <a:rPr lang="nl-NL" dirty="0" err="1"/>
              <a:t>and</a:t>
            </a:r>
            <a:r>
              <a:rPr lang="nl-NL" dirty="0"/>
              <a:t> </a:t>
            </a:r>
            <a:r>
              <a:rPr lang="nl-NL" dirty="0" err="1"/>
              <a:t>retrieved</a:t>
            </a:r>
            <a:r>
              <a:rPr lang="nl-NL" dirty="0"/>
              <a:t> </a:t>
            </a:r>
            <a:r>
              <a:rPr lang="nl-NL" dirty="0" err="1"/>
              <a:t>based</a:t>
            </a:r>
            <a:r>
              <a:rPr lang="nl-NL" dirty="0"/>
              <a:t> on a single </a:t>
            </a:r>
            <a:r>
              <a:rPr lang="nl-NL" dirty="0" err="1"/>
              <a:t>key</a:t>
            </a:r>
            <a:endParaRPr lang="nl-NL" dirty="0"/>
          </a:p>
          <a:p>
            <a:r>
              <a:rPr lang="nl-NL" dirty="0" err="1"/>
              <a:t>Sometimes</a:t>
            </a:r>
            <a:r>
              <a:rPr lang="nl-NL" dirty="0"/>
              <a:t> – </a:t>
            </a:r>
            <a:r>
              <a:rPr lang="nl-NL" dirty="0" err="1"/>
              <a:t>scalable</a:t>
            </a:r>
            <a:r>
              <a:rPr lang="nl-NL" dirty="0"/>
              <a:t> availability </a:t>
            </a:r>
            <a:r>
              <a:rPr lang="nl-NL" dirty="0" err="1"/>
              <a:t>and</a:t>
            </a:r>
            <a:r>
              <a:rPr lang="nl-NL" dirty="0"/>
              <a:t> </a:t>
            </a:r>
            <a:r>
              <a:rPr lang="nl-NL" dirty="0" err="1"/>
              <a:t>developer</a:t>
            </a:r>
            <a:r>
              <a:rPr lang="nl-NL" dirty="0"/>
              <a:t> </a:t>
            </a:r>
            <a:r>
              <a:rPr lang="nl-NL" dirty="0" err="1"/>
              <a:t>productivity</a:t>
            </a:r>
            <a:r>
              <a:rPr lang="nl-NL" dirty="0"/>
              <a:t> is more important </a:t>
            </a:r>
            <a:r>
              <a:rPr lang="nl-NL" dirty="0" err="1"/>
              <a:t>than</a:t>
            </a:r>
            <a:r>
              <a:rPr lang="nl-NL" dirty="0"/>
              <a:t> </a:t>
            </a:r>
            <a:r>
              <a:rPr lang="nl-NL" dirty="0" err="1"/>
              <a:t>Consistency</a:t>
            </a:r>
            <a:r>
              <a:rPr lang="nl-NL" dirty="0"/>
              <a:t> – </a:t>
            </a:r>
            <a:r>
              <a:rPr lang="nl-NL" dirty="0" err="1"/>
              <a:t>and</a:t>
            </a:r>
            <a:r>
              <a:rPr lang="nl-NL" dirty="0"/>
              <a:t> ACID is </a:t>
            </a:r>
            <a:r>
              <a:rPr lang="nl-NL" dirty="0" err="1"/>
              <a:t>sacrificed</a:t>
            </a:r>
            <a:endParaRPr lang="nl-NL" dirty="0"/>
          </a:p>
          <a:p>
            <a:pPr lvl="1"/>
            <a:r>
              <a:rPr lang="nl-NL" dirty="0"/>
              <a:t>CAP-</a:t>
            </a:r>
            <a:r>
              <a:rPr lang="nl-NL" dirty="0" err="1"/>
              <a:t>theorem</a:t>
            </a:r>
            <a:r>
              <a:rPr lang="nl-NL" dirty="0"/>
              <a:t> </a:t>
            </a:r>
            <a:r>
              <a:rPr lang="nl-NL" dirty="0" err="1"/>
              <a:t>states</a:t>
            </a:r>
            <a:r>
              <a:rPr lang="nl-NL" dirty="0"/>
              <a:t>: </a:t>
            </a:r>
            <a:r>
              <a:rPr lang="nl-NL" dirty="0" err="1"/>
              <a:t>Consistency</a:t>
            </a:r>
            <a:r>
              <a:rPr lang="nl-NL" dirty="0"/>
              <a:t> [</a:t>
            </a:r>
            <a:r>
              <a:rPr lang="nl-NL" dirty="0" err="1"/>
              <a:t>across</a:t>
            </a:r>
            <a:r>
              <a:rPr lang="nl-NL" dirty="0"/>
              <a:t> </a:t>
            </a:r>
            <a:r>
              <a:rPr lang="nl-NL" dirty="0" err="1"/>
              <a:t>nodes</a:t>
            </a:r>
            <a:r>
              <a:rPr lang="nl-NL" dirty="0"/>
              <a:t>], Availability </a:t>
            </a:r>
            <a:r>
              <a:rPr lang="nl-NL" dirty="0" err="1"/>
              <a:t>and</a:t>
            </a:r>
            <a:r>
              <a:rPr lang="nl-NL" dirty="0"/>
              <a:t> </a:t>
            </a:r>
            <a:r>
              <a:rPr lang="nl-NL" dirty="0" err="1"/>
              <a:t>Partition</a:t>
            </a:r>
            <a:r>
              <a:rPr lang="nl-NL" dirty="0"/>
              <a:t> </a:t>
            </a:r>
            <a:r>
              <a:rPr lang="nl-NL" dirty="0" err="1"/>
              <a:t>tolerance</a:t>
            </a:r>
            <a:r>
              <a:rPr lang="nl-NL" dirty="0"/>
              <a:t> </a:t>
            </a:r>
            <a:r>
              <a:rPr lang="nl-NL" dirty="0" err="1"/>
              <a:t>can</a:t>
            </a:r>
            <a:r>
              <a:rPr lang="nl-NL" dirty="0"/>
              <a:t> </a:t>
            </a:r>
            <a:r>
              <a:rPr lang="nl-NL" dirty="0" err="1"/>
              <a:t>not</a:t>
            </a:r>
            <a:r>
              <a:rPr lang="nl-NL" dirty="0"/>
              <a:t> </a:t>
            </a:r>
            <a:r>
              <a:rPr lang="nl-NL" dirty="0" err="1"/>
              <a:t>all</a:t>
            </a:r>
            <a:r>
              <a:rPr lang="nl-NL" dirty="0"/>
              <a:t> </a:t>
            </a:r>
            <a:r>
              <a:rPr lang="nl-NL" dirty="0" err="1"/>
              <a:t>three</a:t>
            </a:r>
            <a:r>
              <a:rPr lang="nl-NL" dirty="0"/>
              <a:t> </a:t>
            </a:r>
            <a:r>
              <a:rPr lang="nl-NL" dirty="0" err="1"/>
              <a:t>be</a:t>
            </a:r>
            <a:r>
              <a:rPr lang="nl-NL" dirty="0"/>
              <a:t> </a:t>
            </a:r>
            <a:r>
              <a:rPr lang="nl-NL" dirty="0" err="1"/>
              <a:t>satisfied</a:t>
            </a:r>
            <a:endParaRPr lang="en-US" dirty="0"/>
          </a:p>
          <a:p>
            <a:endParaRPr lang="en-US"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1677405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39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67</a:t>
            </a:fld>
            <a:endParaRPr lang="nl-NL"/>
          </a:p>
        </p:txBody>
      </p:sp>
    </p:spTree>
    <p:extLst>
      <p:ext uri="{BB962C8B-B14F-4D97-AF65-F5344CB8AC3E}">
        <p14:creationId xmlns:p14="http://schemas.microsoft.com/office/powerpoint/2010/main" val="410895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37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used</a:t>
            </a:r>
            <a:r>
              <a:rPr lang="fr-FR" dirty="0"/>
              <a:t> to </a:t>
            </a:r>
            <a:r>
              <a:rPr lang="fr-FR" dirty="0" err="1"/>
              <a:t>be</a:t>
            </a:r>
            <a:r>
              <a:rPr lang="fr-FR" dirty="0"/>
              <a:t> </a:t>
            </a:r>
            <a:r>
              <a:rPr lang="fr-FR" dirty="0" err="1"/>
              <a:t>like</a:t>
            </a:r>
            <a:r>
              <a:rPr lang="fr-FR" dirty="0"/>
              <a:t> T-Ford</a:t>
            </a:r>
          </a:p>
          <a:p>
            <a:pPr lvl="1"/>
            <a:r>
              <a:rPr lang="fr-FR" dirty="0"/>
              <a:t>One model, one </a:t>
            </a:r>
            <a:r>
              <a:rPr lang="fr-FR" dirty="0" err="1"/>
              <a:t>color</a:t>
            </a:r>
            <a:endParaRPr lang="fr-FR" dirty="0"/>
          </a:p>
          <a:p>
            <a:r>
              <a:rPr lang="fr-FR" dirty="0"/>
              <a:t>And </a:t>
            </a:r>
            <a:r>
              <a:rPr lang="fr-FR" dirty="0" err="1"/>
              <a:t>then</a:t>
            </a:r>
            <a:r>
              <a:rPr lang="fr-FR" dirty="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72</a:t>
            </a:fld>
            <a:endParaRPr lang="nl-NL"/>
          </a:p>
        </p:txBody>
      </p:sp>
    </p:spTree>
    <p:extLst>
      <p:ext uri="{BB962C8B-B14F-4D97-AF65-F5344CB8AC3E}">
        <p14:creationId xmlns:p14="http://schemas.microsoft.com/office/powerpoint/2010/main" val="4093578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Data </a:t>
            </a:r>
            <a:r>
              <a:rPr lang="fr-FR" dirty="0" err="1"/>
              <a:t>comes</a:t>
            </a:r>
            <a:r>
              <a:rPr lang="fr-FR" dirty="0"/>
              <a:t> in </a:t>
            </a:r>
            <a:r>
              <a:rPr lang="fr-FR" dirty="0" err="1"/>
              <a:t>many</a:t>
            </a:r>
            <a:r>
              <a:rPr lang="fr-FR" dirty="0"/>
              <a:t> </a:t>
            </a:r>
            <a:r>
              <a:rPr lang="fr-FR" dirty="0" err="1"/>
              <a:t>shades</a:t>
            </a:r>
            <a:r>
              <a:rPr lang="fr-FR" dirty="0"/>
              <a:t> (at least 50) – variations </a:t>
            </a:r>
            <a:r>
              <a:rPr lang="fr-FR" dirty="0" err="1"/>
              <a:t>along</a:t>
            </a:r>
            <a:r>
              <a:rPr lang="fr-FR" dirty="0"/>
              <a:t> </a:t>
            </a:r>
            <a:r>
              <a:rPr lang="fr-FR" dirty="0" err="1"/>
              <a:t>many</a:t>
            </a:r>
            <a:r>
              <a:rPr lang="fr-FR" dirty="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73</a:t>
            </a:fld>
            <a:endParaRPr lang="nl-NL"/>
          </a:p>
        </p:txBody>
      </p:sp>
    </p:spTree>
    <p:extLst>
      <p:ext uri="{BB962C8B-B14F-4D97-AF65-F5344CB8AC3E}">
        <p14:creationId xmlns:p14="http://schemas.microsoft.com/office/powerpoint/2010/main" val="3150884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74</a:t>
            </a:fld>
            <a:endParaRPr lang="nl-NL"/>
          </a:p>
        </p:txBody>
      </p:sp>
    </p:spTree>
    <p:extLst>
      <p:ext uri="{BB962C8B-B14F-4D97-AF65-F5344CB8AC3E}">
        <p14:creationId xmlns:p14="http://schemas.microsoft.com/office/powerpoint/2010/main" val="424005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Arigato-gozaimasta</a:t>
            </a:r>
            <a:endParaRPr lang="nl-NL" dirty="0"/>
          </a:p>
          <a:p>
            <a:endParaRPr lang="nl-NL" dirty="0"/>
          </a:p>
          <a:p>
            <a:r>
              <a:rPr lang="nl-NL" dirty="0" err="1"/>
              <a:t>Arigatōgozaimashita</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78</a:t>
            </a:fld>
            <a:endParaRPr lang="nl-NL"/>
          </a:p>
        </p:txBody>
      </p:sp>
    </p:spTree>
    <p:extLst>
      <p:ext uri="{BB962C8B-B14F-4D97-AF65-F5344CB8AC3E}">
        <p14:creationId xmlns:p14="http://schemas.microsoft.com/office/powerpoint/2010/main" val="395341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8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06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3d </a:t>
            </a:r>
            <a:r>
              <a:rPr lang="nl-NL" dirty="0" err="1"/>
              <a:t>anomaly</a:t>
            </a:r>
            <a:r>
              <a:rPr lang="nl-NL" dirty="0"/>
              <a:t> </a:t>
            </a:r>
            <a:r>
              <a:rPr lang="nl-NL" dirty="0" err="1"/>
              <a:t>detection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315952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25</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26</a:t>
            </a:fld>
            <a:endParaRPr lang="nl-NL"/>
          </a:p>
        </p:txBody>
      </p:sp>
    </p:spTree>
    <p:extLst>
      <p:ext uri="{BB962C8B-B14F-4D97-AF65-F5344CB8AC3E}">
        <p14:creationId xmlns:p14="http://schemas.microsoft.com/office/powerpoint/2010/main" val="151281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https://www.slideshare.net/LorenzoNicora/from-c-to-q-one-event-at-the-time-event-sourcing-illustrated</a:t>
            </a:r>
          </a:p>
        </p:txBody>
      </p:sp>
      <p:sp>
        <p:nvSpPr>
          <p:cNvPr id="4" name="Slide Number Placeholder 3"/>
          <p:cNvSpPr>
            <a:spLocks noGrp="1"/>
          </p:cNvSpPr>
          <p:nvPr>
            <p:ph type="sldNum" sz="quarter" idx="10"/>
          </p:nvPr>
        </p:nvSpPr>
        <p:spPr/>
        <p:txBody>
          <a:bodyPr/>
          <a:lstStyle/>
          <a:p>
            <a:fld id="{CDFB967C-E8DF-AF4B-9B57-A68D256EEC90}" type="slidenum">
              <a:rPr lang="nl-NL" smtClean="0"/>
              <a:t>30</a:t>
            </a:fld>
            <a:endParaRPr lang="nl-NL"/>
          </a:p>
        </p:txBody>
      </p:sp>
    </p:spTree>
    <p:extLst>
      <p:ext uri="{BB962C8B-B14F-4D97-AF65-F5344CB8AC3E}">
        <p14:creationId xmlns:p14="http://schemas.microsoft.com/office/powerpoint/2010/main" val="143312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589821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3639670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20/11/2018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765667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5.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slideLayout" Target="../slideLayouts/slideLayout79.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6.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64.jpeg"/><Relationship Id="rId3" Type="http://schemas.openxmlformats.org/officeDocument/2006/relationships/image" Target="../media/image59.jpeg"/><Relationship Id="rId7" Type="http://schemas.openxmlformats.org/officeDocument/2006/relationships/image" Target="../media/image63.jpeg"/><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2.jpeg"/><Relationship Id="rId11" Type="http://schemas.openxmlformats.org/officeDocument/2006/relationships/image" Target="../media/image67.jpeg"/><Relationship Id="rId5" Type="http://schemas.openxmlformats.org/officeDocument/2006/relationships/image" Target="../media/image61.jpeg"/><Relationship Id="rId10" Type="http://schemas.openxmlformats.org/officeDocument/2006/relationships/image" Target="../media/image66.jpeg"/><Relationship Id="rId4" Type="http://schemas.openxmlformats.org/officeDocument/2006/relationships/image" Target="../media/image60.png"/><Relationship Id="rId9" Type="http://schemas.openxmlformats.org/officeDocument/2006/relationships/image" Target="../media/image65.jpeg"/></Relationships>
</file>

<file path=ppt/slides/_rels/slide12.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62.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1.jpeg"/><Relationship Id="rId17" Type="http://schemas.openxmlformats.org/officeDocument/2006/relationships/image" Target="../media/image67.jpeg"/><Relationship Id="rId2" Type="http://schemas.openxmlformats.org/officeDocument/2006/relationships/image" Target="../media/image66.jpeg"/><Relationship Id="rId16" Type="http://schemas.openxmlformats.org/officeDocument/2006/relationships/image" Target="../media/image65.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60.png"/><Relationship Id="rId5" Type="http://schemas.openxmlformats.org/officeDocument/2006/relationships/diagramQuickStyle" Target="../diagrams/quickStyle1.xml"/><Relationship Id="rId15" Type="http://schemas.openxmlformats.org/officeDocument/2006/relationships/image" Target="../media/image64.jpeg"/><Relationship Id="rId10" Type="http://schemas.openxmlformats.org/officeDocument/2006/relationships/image" Target="../media/image59.jpeg"/><Relationship Id="rId4" Type="http://schemas.openxmlformats.org/officeDocument/2006/relationships/diagramLayout" Target="../diagrams/layout1.xml"/><Relationship Id="rId9" Type="http://schemas.openxmlformats.org/officeDocument/2006/relationships/image" Target="../media/image58.jpeg"/><Relationship Id="rId14" Type="http://schemas.openxmlformats.org/officeDocument/2006/relationships/image" Target="../media/image63.jpeg"/></Relationships>
</file>

<file path=ppt/slides/_rels/slide14.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62.jpeg"/><Relationship Id="rId18" Type="http://schemas.openxmlformats.org/officeDocument/2006/relationships/image" Target="../media/image70.jpeg"/><Relationship Id="rId3" Type="http://schemas.openxmlformats.org/officeDocument/2006/relationships/diagramLayout" Target="../diagrams/layout2.xml"/><Relationship Id="rId7" Type="http://schemas.openxmlformats.org/officeDocument/2006/relationships/image" Target="../media/image66.jpeg"/><Relationship Id="rId12" Type="http://schemas.openxmlformats.org/officeDocument/2006/relationships/image" Target="../media/image61.jpeg"/><Relationship Id="rId17" Type="http://schemas.openxmlformats.org/officeDocument/2006/relationships/image" Target="../media/image67.jpeg"/><Relationship Id="rId2" Type="http://schemas.openxmlformats.org/officeDocument/2006/relationships/diagramData" Target="../diagrams/data2.xml"/><Relationship Id="rId16" Type="http://schemas.openxmlformats.org/officeDocument/2006/relationships/image" Target="../media/image65.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60.png"/><Relationship Id="rId5" Type="http://schemas.openxmlformats.org/officeDocument/2006/relationships/diagramColors" Target="../diagrams/colors2.xml"/><Relationship Id="rId15" Type="http://schemas.openxmlformats.org/officeDocument/2006/relationships/image" Target="../media/image64.jpeg"/><Relationship Id="rId10" Type="http://schemas.openxmlformats.org/officeDocument/2006/relationships/image" Target="../media/image59.jpeg"/><Relationship Id="rId4" Type="http://schemas.openxmlformats.org/officeDocument/2006/relationships/diagramQuickStyle" Target="../diagrams/quickStyle2.xml"/><Relationship Id="rId9" Type="http://schemas.openxmlformats.org/officeDocument/2006/relationships/image" Target="../media/image58.jpeg"/><Relationship Id="rId14" Type="http://schemas.openxmlformats.org/officeDocument/2006/relationships/image" Target="../media/image63.jpeg"/></Relationships>
</file>

<file path=ppt/slides/_rels/slide15.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4.jpeg"/><Relationship Id="rId4" Type="http://schemas.openxmlformats.org/officeDocument/2006/relationships/image" Target="../media/image73.png"/></Relationships>
</file>

<file path=ppt/slides/_rels/slide1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9.xml"/><Relationship Id="rId6" Type="http://schemas.openxmlformats.org/officeDocument/2006/relationships/image" Target="../media/image32.jpeg"/><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5.xml"/><Relationship Id="rId5" Type="http://schemas.openxmlformats.org/officeDocument/2006/relationships/image" Target="../media/image78.jpeg"/><Relationship Id="rId4" Type="http://schemas.openxmlformats.org/officeDocument/2006/relationships/image" Target="../media/image8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4" Type="http://schemas.openxmlformats.org/officeDocument/2006/relationships/image" Target="../media/image88.jpeg"/></Relationships>
</file>

<file path=ppt/slides/_rels/slide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0.pn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3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90.png"/></Relationships>
</file>

<file path=ppt/slides/_rels/slide3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7.png"/></Relationships>
</file>

<file path=ppt/slides/_rels/slide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87.png"/><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9.png"/></Relationships>
</file>

<file path=ppt/slides/_rels/slide4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14.jpeg"/><Relationship Id="rId7" Type="http://schemas.openxmlformats.org/officeDocument/2006/relationships/image" Target="../media/image118.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17.jpeg"/><Relationship Id="rId5" Type="http://schemas.openxmlformats.org/officeDocument/2006/relationships/image" Target="../media/image116.jpeg"/><Relationship Id="rId4" Type="http://schemas.openxmlformats.org/officeDocument/2006/relationships/image" Target="../media/image115.jpeg"/></Relationships>
</file>

<file path=ppt/slides/_rels/slide49.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8.jpeg"/><Relationship Id="rId3" Type="http://schemas.openxmlformats.org/officeDocument/2006/relationships/image" Target="../media/image119.png"/><Relationship Id="rId7" Type="http://schemas.openxmlformats.org/officeDocument/2006/relationships/image" Target="../media/image123.png"/><Relationship Id="rId12" Type="http://schemas.openxmlformats.org/officeDocument/2006/relationships/image" Target="../media/image127.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22.png"/><Relationship Id="rId11" Type="http://schemas.openxmlformats.org/officeDocument/2006/relationships/image" Target="../media/image38.png"/><Relationship Id="rId5" Type="http://schemas.openxmlformats.org/officeDocument/2006/relationships/image" Target="../media/image121.png"/><Relationship Id="rId10" Type="http://schemas.openxmlformats.org/officeDocument/2006/relationships/image" Target="../media/image126.jpeg"/><Relationship Id="rId4" Type="http://schemas.openxmlformats.org/officeDocument/2006/relationships/image" Target="../media/image120.png"/><Relationship Id="rId9" Type="http://schemas.openxmlformats.org/officeDocument/2006/relationships/image" Target="../media/image125.jpeg"/><Relationship Id="rId14" Type="http://schemas.openxmlformats.org/officeDocument/2006/relationships/image" Target="../media/image95.png"/></Relationships>
</file>

<file path=ppt/slides/_rels/slide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133.png"/><Relationship Id="rId4" Type="http://schemas.openxmlformats.org/officeDocument/2006/relationships/image" Target="../media/image132.jpeg"/></Relationships>
</file>

<file path=ppt/slides/_rels/slide5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145.png"/><Relationship Id="rId18" Type="http://schemas.openxmlformats.org/officeDocument/2006/relationships/image" Target="../media/image149.png"/><Relationship Id="rId3" Type="http://schemas.openxmlformats.org/officeDocument/2006/relationships/image" Target="../media/image137.jpeg"/><Relationship Id="rId7" Type="http://schemas.openxmlformats.org/officeDocument/2006/relationships/image" Target="../media/image140.jpeg"/><Relationship Id="rId12" Type="http://schemas.openxmlformats.org/officeDocument/2006/relationships/image" Target="../media/image144.png"/><Relationship Id="rId17" Type="http://schemas.openxmlformats.org/officeDocument/2006/relationships/image" Target="../media/image148.png"/><Relationship Id="rId2" Type="http://schemas.openxmlformats.org/officeDocument/2006/relationships/image" Target="../media/image136.png"/><Relationship Id="rId16" Type="http://schemas.openxmlformats.org/officeDocument/2006/relationships/image" Target="../media/image147.png"/><Relationship Id="rId20" Type="http://schemas.openxmlformats.org/officeDocument/2006/relationships/image" Target="../media/image151.png"/><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143.png"/><Relationship Id="rId5" Type="http://schemas.openxmlformats.org/officeDocument/2006/relationships/image" Target="../media/image139.png"/><Relationship Id="rId15" Type="http://schemas.openxmlformats.org/officeDocument/2006/relationships/image" Target="../media/image95.png"/><Relationship Id="rId10" Type="http://schemas.openxmlformats.org/officeDocument/2006/relationships/image" Target="../media/image142.png"/><Relationship Id="rId19" Type="http://schemas.openxmlformats.org/officeDocument/2006/relationships/image" Target="../media/image150.png"/><Relationship Id="rId4" Type="http://schemas.openxmlformats.org/officeDocument/2006/relationships/image" Target="../media/image138.png"/><Relationship Id="rId9" Type="http://schemas.openxmlformats.org/officeDocument/2006/relationships/image" Target="../media/image141.png"/><Relationship Id="rId14" Type="http://schemas.openxmlformats.org/officeDocument/2006/relationships/image" Target="../media/image146.jpeg"/></Relationships>
</file>

<file path=ppt/slides/_rels/slide5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2.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1.png"/><Relationship Id="rId17" Type="http://schemas.openxmlformats.org/officeDocument/2006/relationships/image" Target="../media/image165.jpeg"/><Relationship Id="rId2" Type="http://schemas.openxmlformats.org/officeDocument/2006/relationships/image" Target="../media/image152.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6.png"/><Relationship Id="rId11" Type="http://schemas.openxmlformats.org/officeDocument/2006/relationships/image" Target="../media/image160.png"/><Relationship Id="rId5" Type="http://schemas.openxmlformats.org/officeDocument/2006/relationships/image" Target="../media/image155.jpeg"/><Relationship Id="rId15" Type="http://schemas.openxmlformats.org/officeDocument/2006/relationships/image" Target="../media/image164.png"/><Relationship Id="rId10" Type="http://schemas.openxmlformats.org/officeDocument/2006/relationships/image" Target="../media/image159.jpe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163.png"/></Relationships>
</file>

<file path=ppt/slides/_rels/slide5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 Id="rId4" Type="http://schemas.openxmlformats.org/officeDocument/2006/relationships/image" Target="../media/image170.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72.jpeg"/><Relationship Id="rId2" Type="http://schemas.openxmlformats.org/officeDocument/2006/relationships/image" Target="../media/image171.jpe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image" Target="../media/image173.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62.png"/><Relationship Id="rId3" Type="http://schemas.openxmlformats.org/officeDocument/2006/relationships/image" Target="../media/image153.png"/><Relationship Id="rId7" Type="http://schemas.openxmlformats.org/officeDocument/2006/relationships/image" Target="../media/image157.png"/><Relationship Id="rId12" Type="http://schemas.openxmlformats.org/officeDocument/2006/relationships/image" Target="../media/image161.png"/><Relationship Id="rId17" Type="http://schemas.openxmlformats.org/officeDocument/2006/relationships/image" Target="../media/image151.png"/><Relationship Id="rId2" Type="http://schemas.openxmlformats.org/officeDocument/2006/relationships/image" Target="../media/image152.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6.png"/><Relationship Id="rId11" Type="http://schemas.openxmlformats.org/officeDocument/2006/relationships/image" Target="../media/image160.png"/><Relationship Id="rId5" Type="http://schemas.openxmlformats.org/officeDocument/2006/relationships/image" Target="../media/image155.jpeg"/><Relationship Id="rId15" Type="http://schemas.openxmlformats.org/officeDocument/2006/relationships/image" Target="../media/image164.png"/><Relationship Id="rId10" Type="http://schemas.openxmlformats.org/officeDocument/2006/relationships/image" Target="../media/image159.jpeg"/><Relationship Id="rId4" Type="http://schemas.openxmlformats.org/officeDocument/2006/relationships/image" Target="../media/image154.png"/><Relationship Id="rId9" Type="http://schemas.openxmlformats.org/officeDocument/2006/relationships/image" Target="../media/image158.png"/><Relationship Id="rId14" Type="http://schemas.openxmlformats.org/officeDocument/2006/relationships/image" Target="../media/image163.png"/></Relationships>
</file>

<file path=ppt/slides/_rels/slide63.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slide" Target="slide65.xml"/><Relationship Id="rId4" Type="http://schemas.openxmlformats.org/officeDocument/2006/relationships/image" Target="../media/image179.png"/></Relationships>
</file>

<file path=ppt/slides/_rels/slide6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182.png"/><Relationship Id="rId7" Type="http://schemas.openxmlformats.org/officeDocument/2006/relationships/image" Target="../media/image41.png"/><Relationship Id="rId12" Type="http://schemas.openxmlformats.org/officeDocument/2006/relationships/image" Target="../media/image185.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40.png"/><Relationship Id="rId11" Type="http://schemas.openxmlformats.org/officeDocument/2006/relationships/image" Target="../media/image184.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183.jpeg"/><Relationship Id="rId9" Type="http://schemas.openxmlformats.org/officeDocument/2006/relationships/image" Target="../media/image39.png"/></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jpeg"/><Relationship Id="rId18" Type="http://schemas.openxmlformats.org/officeDocument/2006/relationships/image" Target="../media/image52.jpeg"/><Relationship Id="rId3" Type="http://schemas.openxmlformats.org/officeDocument/2006/relationships/image" Target="../media/image37.png"/><Relationship Id="rId21" Type="http://schemas.openxmlformats.org/officeDocument/2006/relationships/image" Target="../media/image54.png"/><Relationship Id="rId7" Type="http://schemas.openxmlformats.org/officeDocument/2006/relationships/image" Target="../media/image41.png"/><Relationship Id="rId12" Type="http://schemas.openxmlformats.org/officeDocument/2006/relationships/image" Target="../media/image46.jpeg"/><Relationship Id="rId17" Type="http://schemas.openxmlformats.org/officeDocument/2006/relationships/image" Target="../media/image51.png"/><Relationship Id="rId2" Type="http://schemas.openxmlformats.org/officeDocument/2006/relationships/image" Target="../media/image36.png"/><Relationship Id="rId16" Type="http://schemas.openxmlformats.org/officeDocument/2006/relationships/image" Target="../media/image50.png"/><Relationship Id="rId20"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image" Target="../media/image40.png"/><Relationship Id="rId11" Type="http://schemas.openxmlformats.org/officeDocument/2006/relationships/image" Target="../media/image45.jpeg"/><Relationship Id="rId5" Type="http://schemas.openxmlformats.org/officeDocument/2006/relationships/image" Target="../media/image39.png"/><Relationship Id="rId15" Type="http://schemas.openxmlformats.org/officeDocument/2006/relationships/image" Target="../media/image49.jpeg"/><Relationship Id="rId10" Type="http://schemas.openxmlformats.org/officeDocument/2006/relationships/image" Target="../media/image44.png"/><Relationship Id="rId19" Type="http://schemas.openxmlformats.org/officeDocument/2006/relationships/image" Target="../media/image53.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jpeg"/><Relationship Id="rId22" Type="http://schemas.openxmlformats.org/officeDocument/2006/relationships/image" Target="../media/image55.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8" Type="http://schemas.openxmlformats.org/officeDocument/2006/relationships/image" Target="../media/image192.jpeg"/><Relationship Id="rId13" Type="http://schemas.openxmlformats.org/officeDocument/2006/relationships/image" Target="../media/image197.jpeg"/><Relationship Id="rId3" Type="http://schemas.openxmlformats.org/officeDocument/2006/relationships/image" Target="../media/image187.jpeg"/><Relationship Id="rId7" Type="http://schemas.openxmlformats.org/officeDocument/2006/relationships/image" Target="../media/image191.jpeg"/><Relationship Id="rId12" Type="http://schemas.openxmlformats.org/officeDocument/2006/relationships/image" Target="../media/image196.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90.jpeg"/><Relationship Id="rId11" Type="http://schemas.openxmlformats.org/officeDocument/2006/relationships/image" Target="../media/image195.png"/><Relationship Id="rId5" Type="http://schemas.openxmlformats.org/officeDocument/2006/relationships/image" Target="../media/image189.jpeg"/><Relationship Id="rId10" Type="http://schemas.openxmlformats.org/officeDocument/2006/relationships/image" Target="../media/image194.jpeg"/><Relationship Id="rId4" Type="http://schemas.openxmlformats.org/officeDocument/2006/relationships/image" Target="../media/image188.jpeg"/><Relationship Id="rId9" Type="http://schemas.openxmlformats.org/officeDocument/2006/relationships/image" Target="../media/image193.jpeg"/><Relationship Id="rId14" Type="http://schemas.openxmlformats.org/officeDocument/2006/relationships/image" Target="../media/image198.jpeg"/></Relationships>
</file>

<file path=ppt/slides/_rels/slide73.xml.rels><?xml version="1.0" encoding="UTF-8" standalone="yes"?>
<Relationships xmlns="http://schemas.openxmlformats.org/package/2006/relationships"><Relationship Id="rId3" Type="http://schemas.openxmlformats.org/officeDocument/2006/relationships/image" Target="../media/image199.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42.png"/><Relationship Id="rId18" Type="http://schemas.openxmlformats.org/officeDocument/2006/relationships/image" Target="../media/image124.png"/><Relationship Id="rId3" Type="http://schemas.openxmlformats.org/officeDocument/2006/relationships/image" Target="../media/image119.png"/><Relationship Id="rId21" Type="http://schemas.openxmlformats.org/officeDocument/2006/relationships/image" Target="../media/image127.png"/><Relationship Id="rId7" Type="http://schemas.microsoft.com/office/2007/relationships/hdphoto" Target="../media/hdphoto4.wdp"/><Relationship Id="rId12" Type="http://schemas.openxmlformats.org/officeDocument/2006/relationships/image" Target="../media/image132.jpeg"/><Relationship Id="rId17" Type="http://schemas.openxmlformats.org/officeDocument/2006/relationships/image" Target="../media/image123.png"/><Relationship Id="rId25" Type="http://schemas.openxmlformats.org/officeDocument/2006/relationships/image" Target="../media/image202.png"/><Relationship Id="rId2" Type="http://schemas.openxmlformats.org/officeDocument/2006/relationships/notesSlide" Target="../notesSlides/notesSlide22.xml"/><Relationship Id="rId16" Type="http://schemas.openxmlformats.org/officeDocument/2006/relationships/image" Target="../media/image122.png"/><Relationship Id="rId20"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200.png"/><Relationship Id="rId11" Type="http://schemas.openxmlformats.org/officeDocument/2006/relationships/image" Target="../media/image161.png"/><Relationship Id="rId24" Type="http://schemas.openxmlformats.org/officeDocument/2006/relationships/image" Target="../media/image201.jpeg"/><Relationship Id="rId5" Type="http://schemas.openxmlformats.org/officeDocument/2006/relationships/image" Target="../media/image41.png"/><Relationship Id="rId15" Type="http://schemas.openxmlformats.org/officeDocument/2006/relationships/image" Target="../media/image121.png"/><Relationship Id="rId23" Type="http://schemas.openxmlformats.org/officeDocument/2006/relationships/image" Target="../media/image131.png"/><Relationship Id="rId10" Type="http://schemas.openxmlformats.org/officeDocument/2006/relationships/image" Target="../media/image158.png"/><Relationship Id="rId19" Type="http://schemas.openxmlformats.org/officeDocument/2006/relationships/image" Target="../media/image125.jpeg"/><Relationship Id="rId4" Type="http://schemas.openxmlformats.org/officeDocument/2006/relationships/image" Target="../media/image185.png"/><Relationship Id="rId9" Type="http://schemas.microsoft.com/office/2007/relationships/hdphoto" Target="../media/hdphoto2.wdp"/><Relationship Id="rId14" Type="http://schemas.openxmlformats.org/officeDocument/2006/relationships/image" Target="../media/image120.png"/><Relationship Id="rId22" Type="http://schemas.openxmlformats.org/officeDocument/2006/relationships/image" Target="../media/image128.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5.xml"/><Relationship Id="rId6" Type="http://schemas.openxmlformats.org/officeDocument/2006/relationships/image" Target="../media/image206.jpeg"/><Relationship Id="rId5" Type="http://schemas.openxmlformats.org/officeDocument/2006/relationships/image" Target="../media/image205.jpeg"/><Relationship Id="rId4" Type="http://schemas.openxmlformats.org/officeDocument/2006/relationships/image" Target="../media/image20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8.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7.png"/><Relationship Id="rId7" Type="http://schemas.openxmlformats.org/officeDocument/2006/relationships/hyperlink" Target="mailto:info@amis.nl"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5" Type="http://schemas.openxmlformats.org/officeDocument/2006/relationships/hyperlink" Target="mailto:lucas.jellema@amis.nl" TargetMode="External"/><Relationship Id="rId10" Type="http://schemas.openxmlformats.org/officeDocument/2006/relationships/image" Target="../media/image210.png"/><Relationship Id="rId4" Type="http://schemas.openxmlformats.org/officeDocument/2006/relationships/hyperlink" Target="http://technology.amis.nl/" TargetMode="External"/><Relationship Id="rId9" Type="http://schemas.openxmlformats.org/officeDocument/2006/relationships/image" Target="../media/image20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a:t>
            </a:r>
            <a:br>
              <a:rPr lang="en-US" dirty="0"/>
            </a:br>
            <a:br>
              <a:rPr lang="en-US" dirty="0"/>
            </a:br>
            <a:r>
              <a:rPr lang="en-US" sz="2400" b="0" dirty="0"/>
              <a:t>how, when and why Big, Fast, Relational, NoSQL, Elastic, Event, CQRS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8" y="3624581"/>
                <a:ext cx="172346" cy="352849"/>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3124702" cy="607859"/>
          </a:xfrm>
          <a:prstGeom prst="rect">
            <a:avLst/>
          </a:prstGeom>
          <a:noFill/>
        </p:spPr>
        <p:txBody>
          <a:bodyPr wrap="none" lIns="0" tIns="0" rIns="0" bIns="0" rtlCol="0">
            <a:spAutoFit/>
          </a:bodyPr>
          <a:lstStyle/>
          <a:p>
            <a:r>
              <a:rPr lang="en-US" sz="1300" dirty="0"/>
              <a:t>Lucas Jellema, CTO of AMIS</a:t>
            </a:r>
          </a:p>
          <a:p>
            <a:r>
              <a:rPr lang="en-US" dirty="0"/>
              <a:t>Oracle Groundbreakers APAC Tour</a:t>
            </a:r>
          </a:p>
          <a:p>
            <a:r>
              <a:rPr lang="en-US" sz="1300" dirty="0"/>
              <a:t>21</a:t>
            </a:r>
            <a:r>
              <a:rPr lang="en-US" sz="1300" baseline="30000" dirty="0"/>
              <a:t>st</a:t>
            </a:r>
            <a:r>
              <a:rPr lang="en-US" sz="1300" dirty="0"/>
              <a:t> November 2018, Melbourne, Australia</a:t>
            </a:r>
            <a:endParaRPr lang="nl-NL" sz="1300" dirty="0" err="1"/>
          </a:p>
        </p:txBody>
      </p:sp>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26" name="Picture 2" descr="https://cfile1.onoffmix.com/attach/ZHwCoTlJqc1Wyni3FgD8vB7ENkYXKOs9">
            <a:extLst>
              <a:ext uri="{FF2B5EF4-FFF2-40B4-BE49-F238E27FC236}">
                <a16:creationId xmlns:a16="http://schemas.microsoft.com/office/drawing/2014/main" id="{B41EEC01-6F74-4BB8-AA0F-75C2914D89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3003" y="66048"/>
            <a:ext cx="25527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80AB7BF7-41C1-4735-BFFE-90D5B9583D37}"/>
              </a:ext>
            </a:extLst>
          </p:cNvPr>
          <p:cNvPicPr>
            <a:picLocks noChangeAspect="1"/>
          </p:cNvPicPr>
          <p:nvPr/>
        </p:nvPicPr>
        <p:blipFill>
          <a:blip r:embed="rId11"/>
          <a:stretch>
            <a:fillRect/>
          </a:stretch>
        </p:blipFill>
        <p:spPr>
          <a:xfrm>
            <a:off x="5257594" y="84932"/>
            <a:ext cx="1314832" cy="622152"/>
          </a:xfrm>
          <a:prstGeom prst="rect">
            <a:avLst/>
          </a:prstGeom>
        </p:spPr>
      </p:pic>
    </p:spTree>
    <p:extLst>
      <p:ext uri="{BB962C8B-B14F-4D97-AF65-F5344CB8AC3E}">
        <p14:creationId xmlns:p14="http://schemas.microsoft.com/office/powerpoint/2010/main" val="19279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13</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1.11111E-6 0 L 1.11111E-6 0.00031 C 0.00208 0.0037 0.00434 0.0071 0.00642 0.01142 C 0.00764 0.01389 0.01042 0.0216 0.01146 0.02562 C 0.0118 0.02747 0.0118 0.02963 0.01215 0.03148 C 0.01285 0.03426 0.01354 0.03704 0.01441 0.04012 C 0.01476 0.04321 0.01476 0.04691 0.01545 0.05 C 0.01545 0.05123 0.01649 0.05185 0.01701 0.05278 C 0.01771 0.05525 0.01805 0.05772 0.0184 0.06019 C 0.01962 0.06389 0.02187 0.06883 0.02274 0.07284 C 0.02344 0.07809 0.02413 0.08364 0.02483 0.08889 C 0.02517 0.09012 0.02552 0.09167 0.02569 0.09321 C 0.02882 0.10432 0.02621 0.09074 0.02812 0.10154 C 0.03021 0.12377 0.02743 0.09938 0.03055 0.11605 C 0.03125 0.11975 0.03125 0.12407 0.03212 0.12747 C 0.03264 0.12932 0.03333 0.13117 0.03385 0.13333 C 0.0342 0.13457 0.0342 0.13611 0.03455 0.13765 C 0.03524 0.14043 0.03628 0.14321 0.03698 0.14599 C 0.03767 0.14846 0.03802 0.15093 0.03854 0.1534 C 0.03906 0.15494 0.03958 0.15617 0.04028 0.15772 C 0.04114 0.15957 0.0434 0.16481 0.04427 0.16759 C 0.04601 0.17315 0.04757 0.17901 0.04913 0.18488 C 0.04965 0.18673 0.05035 0.18858 0.05069 0.19043 C 0.0526 0.19907 0.05139 0.19599 0.05399 0.20062 C 0.05608 0.21235 0.05243 0.19444 0.05799 0.21204 C 0.05851 0.21389 0.05816 0.21605 0.05885 0.2179 C 0.05937 0.21944 0.06059 0.22037 0.06128 0.22222 C 0.06302 0.22685 0.06267 0.23056 0.06528 0.23519 C 0.0658 0.23611 0.06684 0.23611 0.06771 0.23642 C 0.0684 0.23796 0.06927 0.2392 0.07014 0.24074 C 0.0717 0.24414 0.07378 0.24969 0.07483 0.2537 C 0.07535 0.25494 0.07535 0.25648 0.07569 0.25802 C 0.07639 0.2608 0.07743 0.26358 0.07812 0.26667 C 0.08246 0.28611 0.07483 0.25772 0.08055 0.27809 C 0.08108 0.28364 0.08142 0.28981 0.08212 0.29537 C 0.08229 0.2966 0.08264 0.29815 0.08299 0.29969 C 0.08316 0.30586 0.08333 0.31204 0.08385 0.31821 C 0.08385 0.31975 0.08455 0.32099 0.08455 0.32253 C 0.08646 0.3534 0.0842 0.33488 0.08628 0.34969 C 0.08594 0.36975 0.08594 0.38981 0.08542 0.40988 C 0.08542 0.41204 0.08489 0.41389 0.08455 0.41574 C 0.08403 0.42037 0.08351 0.42531 0.08299 0.42994 C 0.08108 0.44938 0.08281 0.44198 0.07969 0.45309 C 0.07951 0.45648 0.07934 0.45988 0.07899 0.46296 C 0.07882 0.46512 0.0783 0.46698 0.07812 0.46883 C 0.07778 0.47222 0.07778 0.47562 0.07726 0.4787 C 0.07708 0.48025 0.07674 0.48179 0.07656 0.48302 C 0.07587 0.48704 0.07621 0.49136 0.07483 0.49475 C 0.0743 0.49599 0.07361 0.49722 0.07326 0.49877 C 0.07257 0.50154 0.07222 0.50463 0.0717 0.50741 C 0.07135 0.50895 0.07101 0.51049 0.07083 0.51173 C 0.07066 0.51358 0.07031 0.51574 0.07014 0.51759 C 0.0684 0.52747 0.06875 0.52407 0.06684 0.53333 C 0.06649 0.53488 0.06632 0.53611 0.06597 0.53765 C 0.0658 0.53951 0.06562 0.54167 0.06528 0.54352 C 0.06493 0.54506 0.06406 0.54599 0.06354 0.54753 C 0.06319 0.54907 0.06302 0.55062 0.06285 0.55185 C 0.0625 0.55401 0.0625 0.55586 0.06198 0.55772 C 0.06146 0.55957 0.06042 0.56049 0.05955 0.56204 C 0.05746 0.57346 0.06059 0.56019 0.05642 0.5679 C 0.05573 0.56883 0.05608 0.57068 0.05555 0.57191 C 0.05469 0.57438 0.05347 0.57593 0.05226 0.57778 L 0.04983 0.5821 C 0.04739 0.59599 0.05156 0.57438 0.04757 0.59228 C 0.04687 0.59506 0.04635 0.59784 0.04583 0.60062 C 0.04583 0.60093 0.04427 0.60926 0.04427 0.60957 L 0.04427 0.61667 " pathEditMode="relative" rAng="0" ptsTypes="AAAAAAAAAAAAAAAAAAAAAAAAAAAAAAAAAAAAAAAAAAAAAAAAAAAAAAAAAAAAAAAAAAA">
                                      <p:cBhvr>
                                        <p:cTn id="8" dur="2000" fill="hold"/>
                                        <p:tgtEl>
                                          <p:spTgt spid="25"/>
                                        </p:tgtEl>
                                        <p:attrNameLst>
                                          <p:attrName>ppt_x</p:attrName>
                                          <p:attrName>ppt_y</p:attrName>
                                        </p:attrNameLst>
                                      </p:cBhvr>
                                      <p:rCtr x="4306" y="30833"/>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14</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a:t>
            </a:r>
            <a:endParaRPr lang="nl-NL" dirty="0"/>
          </a:p>
        </p:txBody>
      </p:sp>
      <p:sp>
        <p:nvSpPr>
          <p:cNvPr id="3" name="Content Placeholder 2"/>
          <p:cNvSpPr>
            <a:spLocks noGrp="1"/>
          </p:cNvSpPr>
          <p:nvPr>
            <p:ph idx="1"/>
          </p:nvPr>
        </p:nvSpPr>
        <p:spPr/>
        <p:txBody>
          <a:bodyPr/>
          <a:lstStyle/>
          <a:p>
            <a:r>
              <a:rPr lang="en-US" dirty="0" err="1"/>
              <a:t>Madelon’s</a:t>
            </a:r>
            <a:r>
              <a:rPr lang="en-US" dirty="0"/>
              <a:t> </a:t>
            </a:r>
            <a:r>
              <a:rPr lang="en-US" dirty="0" err="1"/>
              <a:t>pasje</a:t>
            </a:r>
            <a:endParaRPr lang="en-US" dirty="0"/>
          </a:p>
          <a:p>
            <a:r>
              <a:rPr lang="en-US" dirty="0"/>
              <a:t>Real world vs World of Databases</a:t>
            </a:r>
          </a:p>
          <a:p>
            <a:r>
              <a:rPr lang="en-US" dirty="0"/>
              <a:t>Relax!</a:t>
            </a:r>
          </a:p>
          <a:p>
            <a:r>
              <a:rPr lang="en-US" dirty="0"/>
              <a:t>Anomaly detection</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a:t>Allowable</a:t>
            </a:r>
            <a:r>
              <a:rPr lang="fr-FR" dirty="0"/>
              <a:t> values</a:t>
            </a:r>
          </a:p>
          <a:p>
            <a:r>
              <a:rPr lang="fr-FR" dirty="0" err="1"/>
              <a:t>Mandatory</a:t>
            </a:r>
            <a:r>
              <a:rPr lang="fr-FR" dirty="0"/>
              <a:t> </a:t>
            </a:r>
            <a:r>
              <a:rPr lang="fr-FR" dirty="0" err="1"/>
              <a:t>attributes</a:t>
            </a:r>
            <a:endParaRPr lang="fr-FR" dirty="0"/>
          </a:p>
          <a:p>
            <a:r>
              <a:rPr lang="fr-FR" dirty="0"/>
              <a:t>(</a:t>
            </a:r>
            <a:r>
              <a:rPr lang="fr-FR" dirty="0" err="1"/>
              <a:t>Foreign</a:t>
            </a:r>
            <a:r>
              <a:rPr lang="fr-FR" dirty="0"/>
              <a:t> Key) </a:t>
            </a:r>
            <a:r>
              <a:rPr lang="fr-FR" dirty="0" err="1"/>
              <a:t>References</a:t>
            </a:r>
            <a:endParaRPr lang="fr-FR" dirty="0"/>
          </a:p>
          <a:p>
            <a:r>
              <a:rPr lang="fr-FR" dirty="0"/>
              <a:t>NULL</a:t>
            </a:r>
          </a:p>
          <a:p>
            <a:r>
              <a:rPr lang="fr-FR" dirty="0" err="1"/>
              <a:t>Constraints</a:t>
            </a:r>
            <a:r>
              <a:rPr lang="fr-FR" dirty="0"/>
              <a:t> on</a:t>
            </a:r>
          </a:p>
          <a:p>
            <a:pPr lvl="1"/>
            <a:r>
              <a:rPr lang="fr-FR" dirty="0"/>
              <a:t>type</a:t>
            </a:r>
          </a:p>
          <a:p>
            <a:pPr lvl="1"/>
            <a:r>
              <a:rPr lang="fr-FR" dirty="0" err="1"/>
              <a:t>length</a:t>
            </a:r>
            <a:endParaRPr lang="fr-FR" dirty="0"/>
          </a:p>
          <a:p>
            <a:pPr lvl="1"/>
            <a:r>
              <a:rPr lang="fr-FR" dirty="0"/>
              <a:t>format</a:t>
            </a:r>
          </a:p>
          <a:p>
            <a:pPr lvl="1"/>
            <a:r>
              <a:rPr lang="fr-FR" dirty="0" err="1"/>
              <a:t>Spelling</a:t>
            </a:r>
            <a:endParaRPr lang="fr-FR" dirty="0"/>
          </a:p>
          <a:p>
            <a:pPr lvl="1"/>
            <a:r>
              <a:rPr lang="fr-FR" dirty="0" err="1"/>
              <a:t>Character</a:t>
            </a:r>
            <a:r>
              <a:rPr lang="fr-FR" dirty="0"/>
              <a:t> </a:t>
            </a:r>
            <a:r>
              <a:rPr lang="fr-FR" dirty="0" err="1"/>
              <a:t>encoding</a:t>
            </a:r>
            <a:endParaRPr lang="fr-FR" dirty="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a:t>How </a:t>
            </a:r>
            <a:r>
              <a:rPr lang="fr-FR" dirty="0" err="1"/>
              <a:t>useful</a:t>
            </a:r>
            <a:r>
              <a:rPr lang="fr-FR" dirty="0"/>
              <a:t> </a:t>
            </a:r>
            <a:r>
              <a:rPr lang="fr-FR" dirty="0" err="1"/>
              <a:t>is</a:t>
            </a:r>
            <a:r>
              <a:rPr lang="fr-FR" dirty="0"/>
              <a:t> </a:t>
            </a:r>
            <a:r>
              <a:rPr lang="fr-FR" dirty="0" err="1"/>
              <a:t>it</a:t>
            </a:r>
            <a:r>
              <a:rPr lang="fr-FR" dirty="0"/>
              <a:t> to </a:t>
            </a:r>
            <a:r>
              <a:rPr lang="fr-FR" dirty="0" err="1"/>
              <a:t>enforce</a:t>
            </a:r>
            <a:r>
              <a:rPr lang="fr-FR" dirty="0"/>
              <a:t> data </a:t>
            </a:r>
            <a:r>
              <a:rPr lang="fr-FR" dirty="0" err="1"/>
              <a:t>integrity</a:t>
            </a:r>
            <a:r>
              <a:rPr lang="fr-FR" dirty="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p>
          <a:p>
            <a:r>
              <a:rPr lang="en-US" dirty="0"/>
              <a:t>About auditability and non-repudiation?</a:t>
            </a:r>
          </a:p>
          <a:p>
            <a:endParaRPr lang="en-US" dirty="0"/>
          </a:p>
          <a:p>
            <a:r>
              <a:rPr lang="en-US" dirty="0"/>
              <a:t>What about the real world?</a:t>
            </a:r>
          </a:p>
          <a:p>
            <a:pPr lvl="1"/>
            <a:r>
              <a:rPr lang="en-US" dirty="0"/>
              <a:t>Data in IT is just a representation;</a:t>
            </a:r>
            <a:br>
              <a:rPr lang="en-US" dirty="0"/>
            </a:br>
            <a:r>
              <a:rPr lang="en-US" dirty="0"/>
              <a:t>if 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pic>
        <p:nvPicPr>
          <p:cNvPr id="55298" name="Picture 2" descr="Image result for anomaly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773" y="4330864"/>
            <a:ext cx="1278216" cy="363844"/>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393" y="4346905"/>
            <a:ext cx="1011524" cy="363844"/>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The Art of Intelligence</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02" y="4258971"/>
            <a:ext cx="1335902" cy="539710"/>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393381" y="1217388"/>
            <a:ext cx="2133759" cy="1926047"/>
          </a:xfrm>
          <a:prstGeom prst="rect">
            <a:avLst/>
          </a:prstGeom>
        </p:spPr>
      </p:pic>
      <p:pic>
        <p:nvPicPr>
          <p:cNvPr id="2052" name="Picture 4" descr="Image result for australia netherlands">
            <a:extLst>
              <a:ext uri="{FF2B5EF4-FFF2-40B4-BE49-F238E27FC236}">
                <a16:creationId xmlns:a16="http://schemas.microsoft.com/office/drawing/2014/main" id="{D429AAEE-CDD1-4216-B0E3-5E73D1384F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373" y="11880"/>
            <a:ext cx="993533" cy="79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8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Anomaly Detection</a:t>
            </a:r>
            <a:endParaRPr lang="nl-NL" dirty="0"/>
          </a:p>
        </p:txBody>
      </p:sp>
      <p:sp>
        <p:nvSpPr>
          <p:cNvPr id="3" name="Content Placeholder 2"/>
          <p:cNvSpPr>
            <a:spLocks noGrp="1"/>
          </p:cNvSpPr>
          <p:nvPr>
            <p:ph idx="1"/>
          </p:nvPr>
        </p:nvSpPr>
        <p:spPr/>
        <p:txBody>
          <a:bodyPr/>
          <a:lstStyle/>
          <a:p>
            <a:r>
              <a:rPr lang="en-US" dirty="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1M </a:t>
            </a:r>
            <a:r>
              <a:rPr lang="nl-NL" sz="1400" dirty="0" err="1"/>
              <a:t>visits</a:t>
            </a:r>
            <a:endParaRPr lang="nl-NL" sz="1400" dirty="0"/>
          </a:p>
          <a:p>
            <a:endParaRPr lang="nl-NL" sz="1400" dirty="0"/>
          </a:p>
          <a:p>
            <a:endParaRPr lang="en-US" sz="1400"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882247" cy="1384995"/>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a:t>
            </a:r>
            <a:r>
              <a:rPr lang="nl-NL" sz="1400" b="1" dirty="0" err="1"/>
              <a:t>Horizontally</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atomically?</a:t>
            </a:r>
          </a:p>
          <a:p>
            <a:br>
              <a:rPr lang="en-US" dirty="0"/>
            </a:br>
            <a:br>
              <a:rPr lang="en-US" dirty="0"/>
            </a:br>
            <a:endParaRPr lang="en-US"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t>
            </a:r>
          </a:p>
          <a:p>
            <a:br>
              <a:rPr lang="en-US" dirty="0"/>
            </a:br>
            <a:br>
              <a:rPr lang="en-US" dirty="0"/>
            </a:br>
            <a:br>
              <a:rPr lang="en-US" dirty="0"/>
            </a:br>
            <a:br>
              <a:rPr lang="en-US" dirty="0"/>
            </a:br>
            <a:endParaRPr lang="en-US" dirty="0"/>
          </a:p>
          <a:p>
            <a:r>
              <a:rPr lang="en-US" dirty="0"/>
              <a:t>Data Authorization Considerations</a:t>
            </a:r>
          </a:p>
          <a:p>
            <a:r>
              <a:rPr lang="en-US" dirty="0"/>
              <a:t>Locations &amp; Connectivity</a:t>
            </a:r>
          </a:p>
          <a:p>
            <a:r>
              <a:rPr lang="en-US" dirty="0"/>
              <a:t>Full resynch | restore of Query Store</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6B18A1-BEEB-4082-B86A-3C63B5ED8A5B}"/>
              </a:ext>
            </a:extLst>
          </p:cNvPr>
          <p:cNvSpPr>
            <a:spLocks noGrp="1"/>
          </p:cNvSpPr>
          <p:nvPr>
            <p:ph type="title"/>
          </p:nvPr>
        </p:nvSpPr>
        <p:spPr/>
        <p:txBody>
          <a:bodyPr/>
          <a:lstStyle/>
          <a:p>
            <a:endParaRPr lang="en-NL"/>
          </a:p>
        </p:txBody>
      </p:sp>
      <p:sp>
        <p:nvSpPr>
          <p:cNvPr id="7" name="Content Placeholder 6">
            <a:extLst>
              <a:ext uri="{FF2B5EF4-FFF2-40B4-BE49-F238E27FC236}">
                <a16:creationId xmlns:a16="http://schemas.microsoft.com/office/drawing/2014/main" id="{8F9E8F09-7FC4-4E43-9B2D-3C81CDB8D21B}"/>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E5F9C929-2C9F-44E2-A46F-C2EE826E0C99}"/>
              </a:ext>
            </a:extLst>
          </p:cNvPr>
          <p:cNvSpPr>
            <a:spLocks noGrp="1"/>
          </p:cNvSpPr>
          <p:nvPr>
            <p:ph type="ftr" sz="quarter" idx="11"/>
          </p:nvPr>
        </p:nvSpPr>
        <p:spPr/>
        <p:txBody>
          <a:bodyPr/>
          <a:lstStyle/>
          <a:p>
            <a:r>
              <a:rPr lang="en-US" noProof="0"/>
              <a:t>The Art of Intelligence</a:t>
            </a:r>
            <a:endParaRPr lang="nl-NL" noProof="0" dirty="0"/>
          </a:p>
        </p:txBody>
      </p:sp>
      <p:sp>
        <p:nvSpPr>
          <p:cNvPr id="4" name="Slide Number Placeholder 3">
            <a:extLst>
              <a:ext uri="{FF2B5EF4-FFF2-40B4-BE49-F238E27FC236}">
                <a16:creationId xmlns:a16="http://schemas.microsoft.com/office/drawing/2014/main" id="{F14A220A-075A-4EAD-906C-9581EA81530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9" name="Picture 8">
            <a:extLst>
              <a:ext uri="{FF2B5EF4-FFF2-40B4-BE49-F238E27FC236}">
                <a16:creationId xmlns:a16="http://schemas.microsoft.com/office/drawing/2014/main" id="{9ADC2426-6FF1-4F86-AB5F-F0F1E04DE2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0049" y="2301895"/>
            <a:ext cx="1335902" cy="539710"/>
          </a:xfrm>
          <a:prstGeom prst="rect">
            <a:avLst/>
          </a:prstGeom>
        </p:spPr>
      </p:pic>
      <p:sp>
        <p:nvSpPr>
          <p:cNvPr id="10" name="TextBox 9">
            <a:extLst>
              <a:ext uri="{FF2B5EF4-FFF2-40B4-BE49-F238E27FC236}">
                <a16:creationId xmlns:a16="http://schemas.microsoft.com/office/drawing/2014/main" id="{906A078D-ABE1-4482-AD9B-88BB937E79BF}"/>
              </a:ext>
            </a:extLst>
          </p:cNvPr>
          <p:cNvSpPr txBox="1"/>
          <p:nvPr/>
        </p:nvSpPr>
        <p:spPr>
          <a:xfrm>
            <a:off x="7636394" y="2760813"/>
            <a:ext cx="1287212" cy="161583"/>
          </a:xfrm>
          <a:prstGeom prst="rect">
            <a:avLst/>
          </a:prstGeom>
          <a:noFill/>
        </p:spPr>
        <p:txBody>
          <a:bodyPr wrap="none" lIns="0" tIns="0" rIns="0" bIns="0" rtlCol="0">
            <a:spAutoFit/>
          </a:bodyPr>
          <a:lstStyle/>
          <a:p>
            <a:r>
              <a:rPr lang="nl-NL" sz="1050" dirty="0"/>
              <a:t>Tour of </a:t>
            </a:r>
            <a:r>
              <a:rPr lang="nl-NL" sz="1050" dirty="0" err="1"/>
              <a:t>Asia</a:t>
            </a:r>
            <a:r>
              <a:rPr lang="nl-NL" sz="1050" dirty="0"/>
              <a:t> &amp; Pacific</a:t>
            </a:r>
            <a:endParaRPr lang="en-NL" sz="1050" dirty="0" err="1"/>
          </a:p>
        </p:txBody>
      </p:sp>
      <p:pic>
        <p:nvPicPr>
          <p:cNvPr id="2" name="Picture 1">
            <a:extLst>
              <a:ext uri="{FF2B5EF4-FFF2-40B4-BE49-F238E27FC236}">
                <a16:creationId xmlns:a16="http://schemas.microsoft.com/office/drawing/2014/main" id="{A7912B74-8E10-4E74-8621-55480C980E9B}"/>
              </a:ext>
            </a:extLst>
          </p:cNvPr>
          <p:cNvPicPr>
            <a:picLocks noChangeAspect="1"/>
          </p:cNvPicPr>
          <p:nvPr/>
        </p:nvPicPr>
        <p:blipFill>
          <a:blip r:embed="rId3"/>
          <a:stretch>
            <a:fillRect/>
          </a:stretch>
        </p:blipFill>
        <p:spPr>
          <a:xfrm>
            <a:off x="2340156" y="360335"/>
            <a:ext cx="4463687" cy="4422829"/>
          </a:xfrm>
          <a:prstGeom prst="rect">
            <a:avLst/>
          </a:prstGeom>
        </p:spPr>
      </p:pic>
      <p:pic>
        <p:nvPicPr>
          <p:cNvPr id="11" name="Picture 10">
            <a:extLst>
              <a:ext uri="{FF2B5EF4-FFF2-40B4-BE49-F238E27FC236}">
                <a16:creationId xmlns:a16="http://schemas.microsoft.com/office/drawing/2014/main" id="{6D5854AE-DD30-4EC7-8F3D-35C355B80F9D}"/>
              </a:ext>
            </a:extLst>
          </p:cNvPr>
          <p:cNvPicPr>
            <a:picLocks noChangeAspect="1"/>
          </p:cNvPicPr>
          <p:nvPr/>
        </p:nvPicPr>
        <p:blipFill>
          <a:blip r:embed="rId4"/>
          <a:stretch>
            <a:fillRect/>
          </a:stretch>
        </p:blipFill>
        <p:spPr>
          <a:xfrm>
            <a:off x="2340157" y="360335"/>
            <a:ext cx="4463686" cy="4422829"/>
          </a:xfrm>
          <a:prstGeom prst="rect">
            <a:avLst/>
          </a:prstGeom>
        </p:spPr>
      </p:pic>
    </p:spTree>
    <p:extLst>
      <p:ext uri="{BB962C8B-B14F-4D97-AF65-F5344CB8AC3E}">
        <p14:creationId xmlns:p14="http://schemas.microsoft.com/office/powerpoint/2010/main" val="979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chemeClr val="accent2">
                    <a:lumMod val="75000"/>
                  </a:schemeClr>
                </a:solidFill>
              </a:rPr>
              <a:t>accountId</a:t>
            </a:r>
            <a:r>
              <a:rPr lang="en-US" dirty="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amount: 10</a:t>
            </a:r>
          </a:p>
          <a:p>
            <a:pPr algn="ctr"/>
            <a:r>
              <a:rPr lang="en-US" sz="1100" dirty="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0" animBg="1"/>
      <p:bldP spid="42" grpId="0" animBg="1"/>
      <p:bldP spid="43" grpId="0" animBg="1"/>
      <p:bldP spid="45" grpId="0" animBg="1"/>
      <p:bldP spid="46" grpId="0" animBg="1"/>
      <p:bldP spid="4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10" descr="Image result for oracle nosql">
            <a:extLst>
              <a:ext uri="{FF2B5EF4-FFF2-40B4-BE49-F238E27FC236}">
                <a16:creationId xmlns:a16="http://schemas.microsoft.com/office/drawing/2014/main" id="{50EFE1B0-7CF5-4B65-AFF8-FE85EABF8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621" y="3048815"/>
            <a:ext cx="1071580" cy="562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3AC9C7-3458-4AE5-90AE-3BC99B76747D}"/>
              </a:ext>
            </a:extLst>
          </p:cNvPr>
          <p:cNvSpPr>
            <a:spLocks noGrp="1"/>
          </p:cNvSpPr>
          <p:nvPr>
            <p:ph type="title"/>
          </p:nvPr>
        </p:nvSpPr>
        <p:spPr/>
        <p:txBody>
          <a:bodyPr/>
          <a:lstStyle/>
          <a:p>
            <a:r>
              <a:rPr lang="nl-NL" dirty="0"/>
              <a:t>Distributed Database </a:t>
            </a:r>
            <a:r>
              <a:rPr lang="nl-NL" dirty="0" err="1"/>
              <a:t>with</a:t>
            </a:r>
            <a:r>
              <a:rPr lang="nl-NL" dirty="0"/>
              <a:t> Event </a:t>
            </a:r>
            <a:r>
              <a:rPr lang="nl-NL" dirty="0" err="1"/>
              <a:t>Sourcing</a:t>
            </a:r>
            <a:r>
              <a:rPr lang="nl-NL" dirty="0"/>
              <a:t> &amp; </a:t>
            </a:r>
            <a:r>
              <a:rPr lang="nl-NL" dirty="0" err="1"/>
              <a:t>Current</a:t>
            </a:r>
            <a:r>
              <a:rPr lang="nl-NL" dirty="0"/>
              <a:t> State</a:t>
            </a:r>
            <a:endParaRPr lang="en-NL" dirty="0"/>
          </a:p>
        </p:txBody>
      </p:sp>
      <p:sp>
        <p:nvSpPr>
          <p:cNvPr id="4" name="Footer Placeholder 3">
            <a:extLst>
              <a:ext uri="{FF2B5EF4-FFF2-40B4-BE49-F238E27FC236}">
                <a16:creationId xmlns:a16="http://schemas.microsoft.com/office/drawing/2014/main" id="{D679BCBB-B4CC-4A9B-B64C-CF3BB2742DF1}"/>
              </a:ext>
            </a:extLst>
          </p:cNvPr>
          <p:cNvSpPr>
            <a:spLocks noGrp="1"/>
          </p:cNvSpPr>
          <p:nvPr>
            <p:ph type="ftr" sz="quarter" idx="11"/>
          </p:nvPr>
        </p:nvSpPr>
        <p:spPr>
          <a:xfrm>
            <a:off x="4968000" y="5004000"/>
            <a:ext cx="3240000" cy="108000"/>
          </a:xfrm>
        </p:spPr>
        <p:txBody>
          <a:bodyPr/>
          <a:lstStyle/>
          <a:p>
            <a:r>
              <a:rPr lang="en-US"/>
              <a:t>Implementing Microservices on Oracle Cloud: Open, Manageable, Polyglot, and Scalable</a:t>
            </a:r>
            <a:endParaRPr lang="nl-NL" dirty="0"/>
          </a:p>
        </p:txBody>
      </p:sp>
      <p:sp>
        <p:nvSpPr>
          <p:cNvPr id="5" name="Slide Number Placeholder 4">
            <a:extLst>
              <a:ext uri="{FF2B5EF4-FFF2-40B4-BE49-F238E27FC236}">
                <a16:creationId xmlns:a16="http://schemas.microsoft.com/office/drawing/2014/main" id="{3C09B452-D83A-4D2D-9ACF-C5DB87DC25AE}"/>
              </a:ext>
            </a:extLst>
          </p:cNvPr>
          <p:cNvSpPr>
            <a:spLocks noGrp="1"/>
          </p:cNvSpPr>
          <p:nvPr>
            <p:ph type="sldNum" sz="quarter" idx="12"/>
          </p:nvPr>
        </p:nvSpPr>
        <p:spPr>
          <a:xfrm>
            <a:off x="7831428" y="5004000"/>
            <a:ext cx="144000" cy="108000"/>
          </a:xfrm>
        </p:spPr>
        <p:txBody>
          <a:bodyPr/>
          <a:lstStyle/>
          <a:p>
            <a:fld id="{14F1411D-0280-154F-AEAC-4C20B7AA46B2}" type="slidenum">
              <a:rPr lang="nl-NL" smtClean="0"/>
              <a:t>33</a:t>
            </a:fld>
            <a:endParaRPr lang="nl-NL"/>
          </a:p>
        </p:txBody>
      </p:sp>
      <p:pic>
        <p:nvPicPr>
          <p:cNvPr id="6" name="Picture 5">
            <a:extLst>
              <a:ext uri="{FF2B5EF4-FFF2-40B4-BE49-F238E27FC236}">
                <a16:creationId xmlns:a16="http://schemas.microsoft.com/office/drawing/2014/main" id="{366286BA-CEE1-4F03-8652-2C807CE0F886}"/>
              </a:ext>
            </a:extLst>
          </p:cNvPr>
          <p:cNvPicPr>
            <a:picLocks noChangeAspect="1"/>
          </p:cNvPicPr>
          <p:nvPr/>
        </p:nvPicPr>
        <p:blipFill>
          <a:blip r:embed="rId4"/>
          <a:stretch>
            <a:fillRect/>
          </a:stretch>
        </p:blipFill>
        <p:spPr>
          <a:xfrm>
            <a:off x="1867176" y="792000"/>
            <a:ext cx="5197290" cy="3261643"/>
          </a:xfrm>
          <a:prstGeom prst="rect">
            <a:avLst/>
          </a:prstGeom>
        </p:spPr>
      </p:pic>
      <p:sp>
        <p:nvSpPr>
          <p:cNvPr id="7" name="Right Arrow 9">
            <a:extLst>
              <a:ext uri="{FF2B5EF4-FFF2-40B4-BE49-F238E27FC236}">
                <a16:creationId xmlns:a16="http://schemas.microsoft.com/office/drawing/2014/main" id="{D4CD4D76-608C-4433-90E5-9745B92E2BD1}"/>
              </a:ext>
            </a:extLst>
          </p:cNvPr>
          <p:cNvSpPr/>
          <p:nvPr/>
        </p:nvSpPr>
        <p:spPr>
          <a:xfrm rot="18661547">
            <a:off x="1315931" y="2754762"/>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endParaRPr lang="nl-NL" dirty="0"/>
          </a:p>
        </p:txBody>
      </p:sp>
      <p:sp>
        <p:nvSpPr>
          <p:cNvPr id="8" name="Cube 7">
            <a:extLst>
              <a:ext uri="{FF2B5EF4-FFF2-40B4-BE49-F238E27FC236}">
                <a16:creationId xmlns:a16="http://schemas.microsoft.com/office/drawing/2014/main" id="{103356F5-FCF0-4C46-B692-2992963647E8}"/>
              </a:ext>
            </a:extLst>
          </p:cNvPr>
          <p:cNvSpPr/>
          <p:nvPr/>
        </p:nvSpPr>
        <p:spPr>
          <a:xfrm>
            <a:off x="2255896" y="2919034"/>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pic>
        <p:nvPicPr>
          <p:cNvPr id="9" name="Snagit_PPTACF6">
            <a:extLst>
              <a:ext uri="{FF2B5EF4-FFF2-40B4-BE49-F238E27FC236}">
                <a16:creationId xmlns:a16="http://schemas.microsoft.com/office/drawing/2014/main" id="{8C990D0F-D7C7-4EC6-9230-2F6BDE12547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6977" y="3841968"/>
            <a:ext cx="857254" cy="901341"/>
          </a:xfrm>
          <a:prstGeom prst="rect">
            <a:avLst/>
          </a:prstGeom>
        </p:spPr>
      </p:pic>
      <p:pic>
        <p:nvPicPr>
          <p:cNvPr id="10" name="Picture 4" descr="Image result for hyperledger fabric">
            <a:extLst>
              <a:ext uri="{FF2B5EF4-FFF2-40B4-BE49-F238E27FC236}">
                <a16:creationId xmlns:a16="http://schemas.microsoft.com/office/drawing/2014/main" id="{D07885C6-8878-46E7-BC04-5D7890DD2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851" y="4509996"/>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60C6B7D-037B-42D2-AF73-E5606D611624}"/>
              </a:ext>
            </a:extLst>
          </p:cNvPr>
          <p:cNvPicPr>
            <a:picLocks noChangeAspect="1"/>
          </p:cNvPicPr>
          <p:nvPr/>
        </p:nvPicPr>
        <p:blipFill>
          <a:blip r:embed="rId7"/>
          <a:stretch>
            <a:fillRect/>
          </a:stretch>
        </p:blipFill>
        <p:spPr>
          <a:xfrm>
            <a:off x="7638531" y="1042049"/>
            <a:ext cx="731583" cy="2545301"/>
          </a:xfrm>
          <a:prstGeom prst="rect">
            <a:avLst/>
          </a:prstGeom>
        </p:spPr>
      </p:pic>
      <p:sp>
        <p:nvSpPr>
          <p:cNvPr id="12" name="Cube 11">
            <a:extLst>
              <a:ext uri="{FF2B5EF4-FFF2-40B4-BE49-F238E27FC236}">
                <a16:creationId xmlns:a16="http://schemas.microsoft.com/office/drawing/2014/main" id="{413F3F42-AF0A-4E45-805B-4AA282212B73}"/>
              </a:ext>
            </a:extLst>
          </p:cNvPr>
          <p:cNvSpPr/>
          <p:nvPr/>
        </p:nvSpPr>
        <p:spPr>
          <a:xfrm>
            <a:off x="7749452" y="11914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AD618E5A-5F45-4794-B525-770C76564D2B}"/>
              </a:ext>
            </a:extLst>
          </p:cNvPr>
          <p:cNvSpPr/>
          <p:nvPr/>
        </p:nvSpPr>
        <p:spPr>
          <a:xfrm>
            <a:off x="7771487" y="13604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6" name="Group 15">
            <a:extLst>
              <a:ext uri="{FF2B5EF4-FFF2-40B4-BE49-F238E27FC236}">
                <a16:creationId xmlns:a16="http://schemas.microsoft.com/office/drawing/2014/main" id="{F50541DD-98DE-4989-ACBC-693B61155C61}"/>
              </a:ext>
            </a:extLst>
          </p:cNvPr>
          <p:cNvGrpSpPr/>
          <p:nvPr/>
        </p:nvGrpSpPr>
        <p:grpSpPr>
          <a:xfrm>
            <a:off x="5900599" y="829000"/>
            <a:ext cx="73576" cy="115306"/>
            <a:chOff x="8350424" y="1343838"/>
            <a:chExt cx="190409" cy="281261"/>
          </a:xfrm>
        </p:grpSpPr>
        <p:sp>
          <p:nvSpPr>
            <p:cNvPr id="14" name="Cube 13">
              <a:extLst>
                <a:ext uri="{FF2B5EF4-FFF2-40B4-BE49-F238E27FC236}">
                  <a16:creationId xmlns:a16="http://schemas.microsoft.com/office/drawing/2014/main" id="{F02C4D0E-55FB-4AA1-B2A4-F1328A3BC032}"/>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Rectangle 14">
              <a:extLst>
                <a:ext uri="{FF2B5EF4-FFF2-40B4-BE49-F238E27FC236}">
                  <a16:creationId xmlns:a16="http://schemas.microsoft.com/office/drawing/2014/main" id="{B3AD1D2D-15E7-47BE-8E1B-C97227695BD1}"/>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7" name="Group 16">
            <a:extLst>
              <a:ext uri="{FF2B5EF4-FFF2-40B4-BE49-F238E27FC236}">
                <a16:creationId xmlns:a16="http://schemas.microsoft.com/office/drawing/2014/main" id="{A9F865EB-8880-4EF3-A187-1CC76AEFF13E}"/>
              </a:ext>
            </a:extLst>
          </p:cNvPr>
          <p:cNvGrpSpPr/>
          <p:nvPr/>
        </p:nvGrpSpPr>
        <p:grpSpPr>
          <a:xfrm>
            <a:off x="6626505" y="1923873"/>
            <a:ext cx="73576" cy="115306"/>
            <a:chOff x="8350424" y="1343838"/>
            <a:chExt cx="190409" cy="281261"/>
          </a:xfrm>
        </p:grpSpPr>
        <p:sp>
          <p:nvSpPr>
            <p:cNvPr id="18" name="Cube 17">
              <a:extLst>
                <a:ext uri="{FF2B5EF4-FFF2-40B4-BE49-F238E27FC236}">
                  <a16:creationId xmlns:a16="http://schemas.microsoft.com/office/drawing/2014/main" id="{4823E02F-04BC-43DB-BC3B-898F2F25DB23}"/>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9" name="Rectangle 18">
              <a:extLst>
                <a:ext uri="{FF2B5EF4-FFF2-40B4-BE49-F238E27FC236}">
                  <a16:creationId xmlns:a16="http://schemas.microsoft.com/office/drawing/2014/main" id="{CE53999F-53D0-44D5-9F98-B11FB8F9402A}"/>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0" name="Group 19">
            <a:extLst>
              <a:ext uri="{FF2B5EF4-FFF2-40B4-BE49-F238E27FC236}">
                <a16:creationId xmlns:a16="http://schemas.microsoft.com/office/drawing/2014/main" id="{6BAEE9B3-2A84-477E-A2C2-1B710D519609}"/>
              </a:ext>
            </a:extLst>
          </p:cNvPr>
          <p:cNvGrpSpPr/>
          <p:nvPr/>
        </p:nvGrpSpPr>
        <p:grpSpPr>
          <a:xfrm>
            <a:off x="5900599" y="2972709"/>
            <a:ext cx="73576" cy="115306"/>
            <a:chOff x="8350424" y="1343838"/>
            <a:chExt cx="190409" cy="281261"/>
          </a:xfrm>
        </p:grpSpPr>
        <p:sp>
          <p:nvSpPr>
            <p:cNvPr id="21" name="Cube 20">
              <a:extLst>
                <a:ext uri="{FF2B5EF4-FFF2-40B4-BE49-F238E27FC236}">
                  <a16:creationId xmlns:a16="http://schemas.microsoft.com/office/drawing/2014/main" id="{598645FD-BEFD-443E-BB8C-0FBFD5BC59E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2" name="Rectangle 21">
              <a:extLst>
                <a:ext uri="{FF2B5EF4-FFF2-40B4-BE49-F238E27FC236}">
                  <a16:creationId xmlns:a16="http://schemas.microsoft.com/office/drawing/2014/main" id="{4139AE12-E59D-474A-A933-9346A5A1F4A7}"/>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3" name="Group 22">
            <a:extLst>
              <a:ext uri="{FF2B5EF4-FFF2-40B4-BE49-F238E27FC236}">
                <a16:creationId xmlns:a16="http://schemas.microsoft.com/office/drawing/2014/main" id="{20C778C5-A3F0-4C87-8CD7-9F400F6C4170}"/>
              </a:ext>
            </a:extLst>
          </p:cNvPr>
          <p:cNvGrpSpPr/>
          <p:nvPr/>
        </p:nvGrpSpPr>
        <p:grpSpPr>
          <a:xfrm>
            <a:off x="2922371" y="2926672"/>
            <a:ext cx="73576" cy="115306"/>
            <a:chOff x="8350424" y="1343838"/>
            <a:chExt cx="190409" cy="281261"/>
          </a:xfrm>
        </p:grpSpPr>
        <p:sp>
          <p:nvSpPr>
            <p:cNvPr id="24" name="Cube 23">
              <a:extLst>
                <a:ext uri="{FF2B5EF4-FFF2-40B4-BE49-F238E27FC236}">
                  <a16:creationId xmlns:a16="http://schemas.microsoft.com/office/drawing/2014/main" id="{5C99C7CA-AB65-4326-BA4B-182266B4B8B7}"/>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5" name="Rectangle 24">
              <a:extLst>
                <a:ext uri="{FF2B5EF4-FFF2-40B4-BE49-F238E27FC236}">
                  <a16:creationId xmlns:a16="http://schemas.microsoft.com/office/drawing/2014/main" id="{C7EF7EB9-019C-4E56-8AF3-4433DA77C189}"/>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09F4F74C-2D98-46B9-AF79-4678324A2FA6}"/>
              </a:ext>
            </a:extLst>
          </p:cNvPr>
          <p:cNvGrpSpPr/>
          <p:nvPr/>
        </p:nvGrpSpPr>
        <p:grpSpPr>
          <a:xfrm>
            <a:off x="2921570" y="771377"/>
            <a:ext cx="73576" cy="115306"/>
            <a:chOff x="8350424" y="1343838"/>
            <a:chExt cx="190409" cy="281261"/>
          </a:xfrm>
        </p:grpSpPr>
        <p:sp>
          <p:nvSpPr>
            <p:cNvPr id="27" name="Cube 26">
              <a:extLst>
                <a:ext uri="{FF2B5EF4-FFF2-40B4-BE49-F238E27FC236}">
                  <a16:creationId xmlns:a16="http://schemas.microsoft.com/office/drawing/2014/main" id="{9AC690A7-AD39-4720-B5DD-01D3021F9C8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8" name="Rectangle 27">
              <a:extLst>
                <a:ext uri="{FF2B5EF4-FFF2-40B4-BE49-F238E27FC236}">
                  <a16:creationId xmlns:a16="http://schemas.microsoft.com/office/drawing/2014/main" id="{E9047543-A30C-4FFA-8B0C-D8B919D7714F}"/>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9" name="Group 28">
            <a:extLst>
              <a:ext uri="{FF2B5EF4-FFF2-40B4-BE49-F238E27FC236}">
                <a16:creationId xmlns:a16="http://schemas.microsoft.com/office/drawing/2014/main" id="{5BDD0C15-04C2-44BA-B3E4-46E9EDEBACFF}"/>
              </a:ext>
            </a:extLst>
          </p:cNvPr>
          <p:cNvGrpSpPr/>
          <p:nvPr/>
        </p:nvGrpSpPr>
        <p:grpSpPr>
          <a:xfrm>
            <a:off x="2219108" y="1866220"/>
            <a:ext cx="73576" cy="115306"/>
            <a:chOff x="8350424" y="1343838"/>
            <a:chExt cx="190409" cy="281261"/>
          </a:xfrm>
        </p:grpSpPr>
        <p:sp>
          <p:nvSpPr>
            <p:cNvPr id="30" name="Cube 29">
              <a:extLst>
                <a:ext uri="{FF2B5EF4-FFF2-40B4-BE49-F238E27FC236}">
                  <a16:creationId xmlns:a16="http://schemas.microsoft.com/office/drawing/2014/main" id="{9EDE7392-13C1-48CD-BB22-6D5964AB6DA5}"/>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1" name="Rectangle 30">
              <a:extLst>
                <a:ext uri="{FF2B5EF4-FFF2-40B4-BE49-F238E27FC236}">
                  <a16:creationId xmlns:a16="http://schemas.microsoft.com/office/drawing/2014/main" id="{2FBBED6A-3903-4F65-A1E6-2B61FC963396}"/>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2" name="Can 24">
            <a:extLst>
              <a:ext uri="{FF2B5EF4-FFF2-40B4-BE49-F238E27FC236}">
                <a16:creationId xmlns:a16="http://schemas.microsoft.com/office/drawing/2014/main" id="{443263ED-5B81-4132-A30F-AF60F7542CCA}"/>
              </a:ext>
            </a:extLst>
          </p:cNvPr>
          <p:cNvSpPr/>
          <p:nvPr/>
        </p:nvSpPr>
        <p:spPr>
          <a:xfrm>
            <a:off x="7324084" y="3471758"/>
            <a:ext cx="1328529" cy="925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World State</a:t>
            </a:r>
          </a:p>
          <a:p>
            <a:pPr algn="ctr"/>
            <a:endParaRPr lang="en-US" dirty="0"/>
          </a:p>
          <a:p>
            <a:pPr algn="ctr"/>
            <a:endParaRPr lang="en-US" dirty="0"/>
          </a:p>
          <a:p>
            <a:pPr algn="ctr"/>
            <a:endParaRPr lang="nl-NL" dirty="0"/>
          </a:p>
        </p:txBody>
      </p:sp>
      <p:sp>
        <p:nvSpPr>
          <p:cNvPr id="35" name="Cube 34">
            <a:extLst>
              <a:ext uri="{FF2B5EF4-FFF2-40B4-BE49-F238E27FC236}">
                <a16:creationId xmlns:a16="http://schemas.microsoft.com/office/drawing/2014/main" id="{83C6F8CB-4159-4149-98DD-0310C594317E}"/>
              </a:ext>
            </a:extLst>
          </p:cNvPr>
          <p:cNvSpPr/>
          <p:nvPr/>
        </p:nvSpPr>
        <p:spPr>
          <a:xfrm>
            <a:off x="7487547" y="4167495"/>
            <a:ext cx="190409" cy="168966"/>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39" name="Cube 38">
            <a:extLst>
              <a:ext uri="{FF2B5EF4-FFF2-40B4-BE49-F238E27FC236}">
                <a16:creationId xmlns:a16="http://schemas.microsoft.com/office/drawing/2014/main" id="{435350CC-7C54-4ECE-84A3-1742BC4AB6D3}"/>
              </a:ext>
            </a:extLst>
          </p:cNvPr>
          <p:cNvSpPr/>
          <p:nvPr/>
        </p:nvSpPr>
        <p:spPr>
          <a:xfrm>
            <a:off x="7800968" y="408301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42" name="Cube 41">
            <a:extLst>
              <a:ext uri="{FF2B5EF4-FFF2-40B4-BE49-F238E27FC236}">
                <a16:creationId xmlns:a16="http://schemas.microsoft.com/office/drawing/2014/main" id="{E4F3DC2B-4F18-4B76-B81F-47FA1F53152B}"/>
              </a:ext>
            </a:extLst>
          </p:cNvPr>
          <p:cNvSpPr/>
          <p:nvPr/>
        </p:nvSpPr>
        <p:spPr>
          <a:xfrm>
            <a:off x="8111417" y="4185869"/>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43" name="Can 24">
            <a:extLst>
              <a:ext uri="{FF2B5EF4-FFF2-40B4-BE49-F238E27FC236}">
                <a16:creationId xmlns:a16="http://schemas.microsoft.com/office/drawing/2014/main" id="{09E0D5E0-8F10-44C4-A253-17F885905518}"/>
              </a:ext>
            </a:extLst>
          </p:cNvPr>
          <p:cNvSpPr/>
          <p:nvPr/>
        </p:nvSpPr>
        <p:spPr>
          <a:xfrm>
            <a:off x="6139428"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4" name="Can 24">
            <a:extLst>
              <a:ext uri="{FF2B5EF4-FFF2-40B4-BE49-F238E27FC236}">
                <a16:creationId xmlns:a16="http://schemas.microsoft.com/office/drawing/2014/main" id="{131EE80A-91AA-45AD-ADCF-618B37BD8F87}"/>
              </a:ext>
            </a:extLst>
          </p:cNvPr>
          <p:cNvSpPr/>
          <p:nvPr/>
        </p:nvSpPr>
        <p:spPr>
          <a:xfrm>
            <a:off x="2582484"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5" name="Can 24">
            <a:extLst>
              <a:ext uri="{FF2B5EF4-FFF2-40B4-BE49-F238E27FC236}">
                <a16:creationId xmlns:a16="http://schemas.microsoft.com/office/drawing/2014/main" id="{888E11BA-4591-4ED9-9559-6D57CE10FF54}"/>
              </a:ext>
            </a:extLst>
          </p:cNvPr>
          <p:cNvSpPr/>
          <p:nvPr/>
        </p:nvSpPr>
        <p:spPr>
          <a:xfrm>
            <a:off x="6791498" y="2699810"/>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6" name="Can 24">
            <a:extLst>
              <a:ext uri="{FF2B5EF4-FFF2-40B4-BE49-F238E27FC236}">
                <a16:creationId xmlns:a16="http://schemas.microsoft.com/office/drawing/2014/main" id="{7E4198A6-5117-4756-BBD9-4A897358D8CA}"/>
              </a:ext>
            </a:extLst>
          </p:cNvPr>
          <p:cNvSpPr/>
          <p:nvPr/>
        </p:nvSpPr>
        <p:spPr>
          <a:xfrm>
            <a:off x="2533983" y="730666"/>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pic>
        <p:nvPicPr>
          <p:cNvPr id="47" name="Snagit_PPTA17C">
            <a:extLst>
              <a:ext uri="{FF2B5EF4-FFF2-40B4-BE49-F238E27FC236}">
                <a16:creationId xmlns:a16="http://schemas.microsoft.com/office/drawing/2014/main" id="{60DB53FE-8936-4097-A48C-35D224338D32}"/>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727" y="4435237"/>
            <a:ext cx="578999" cy="555652"/>
          </a:xfrm>
          <a:prstGeom prst="rect">
            <a:avLst/>
          </a:prstGeom>
        </p:spPr>
      </p:pic>
      <p:sp>
        <p:nvSpPr>
          <p:cNvPr id="48" name="Arrow: Quad 47">
            <a:extLst>
              <a:ext uri="{FF2B5EF4-FFF2-40B4-BE49-F238E27FC236}">
                <a16:creationId xmlns:a16="http://schemas.microsoft.com/office/drawing/2014/main" id="{C5CB8389-087F-4242-A7FC-582877576F02}"/>
              </a:ext>
            </a:extLst>
          </p:cNvPr>
          <p:cNvSpPr/>
          <p:nvPr/>
        </p:nvSpPr>
        <p:spPr>
          <a:xfrm>
            <a:off x="3806005" y="1804988"/>
            <a:ext cx="1181818" cy="1106489"/>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1" name="Picture 2" descr="Image result for logo kafka">
            <a:extLst>
              <a:ext uri="{FF2B5EF4-FFF2-40B4-BE49-F238E27FC236}">
                <a16:creationId xmlns:a16="http://schemas.microsoft.com/office/drawing/2014/main" id="{040A8317-408B-4FBC-88CE-F26645409C1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4303" y="650971"/>
            <a:ext cx="606640" cy="318875"/>
          </a:xfrm>
          <a:prstGeom prst="rect">
            <a:avLst/>
          </a:prstGeom>
          <a:noFill/>
          <a:extLst>
            <a:ext uri="{909E8E84-426E-40DD-AFC4-6F175D3DCCD1}">
              <a14:hiddenFill xmlns:a14="http://schemas.microsoft.com/office/drawing/2010/main">
                <a:solidFill>
                  <a:srgbClr val="FFFFFF"/>
                </a:solidFill>
              </a14:hiddenFill>
            </a:ext>
          </a:extLst>
        </p:spPr>
      </p:pic>
      <p:pic>
        <p:nvPicPr>
          <p:cNvPr id="34" name="Snagit_SNG82F">
            <a:extLst>
              <a:ext uri="{FF2B5EF4-FFF2-40B4-BE49-F238E27FC236}">
                <a16:creationId xmlns:a16="http://schemas.microsoft.com/office/drawing/2014/main" id="{B77D9426-CEB6-4571-86BF-43AF51E84695}"/>
              </a:ext>
            </a:extLst>
          </p:cNvPr>
          <p:cNvPicPr>
            <a:picLocks noChangeAspect="1"/>
          </p:cNvPicPr>
          <p:nvPr/>
        </p:nvPicPr>
        <p:blipFill>
          <a:blip r:embed="rId10"/>
          <a:stretch>
            <a:fillRect/>
          </a:stretch>
        </p:blipFill>
        <p:spPr>
          <a:xfrm>
            <a:off x="5594017" y="3916163"/>
            <a:ext cx="463680" cy="354189"/>
          </a:xfrm>
          <a:prstGeom prst="rect">
            <a:avLst/>
          </a:prstGeom>
        </p:spPr>
      </p:pic>
      <p:pic>
        <p:nvPicPr>
          <p:cNvPr id="1028" name="Picture 4" descr="Image result for leveldb logo">
            <a:extLst>
              <a:ext uri="{FF2B5EF4-FFF2-40B4-BE49-F238E27FC236}">
                <a16:creationId xmlns:a16="http://schemas.microsoft.com/office/drawing/2014/main" id="{DC31FE75-27EC-4074-8481-C14217992DC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2402" y="3934730"/>
            <a:ext cx="857254" cy="36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1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2000"/>
                                        <p:tgtEl>
                                          <p:spTgt spid="48"/>
                                        </p:tgtEl>
                                      </p:cBhvr>
                                    </p:animEffect>
                                    <p:anim calcmode="lin" valueType="num">
                                      <p:cBhvr>
                                        <p:cTn id="28" dur="2000" fill="hold"/>
                                        <p:tgtEl>
                                          <p:spTgt spid="48"/>
                                        </p:tgtEl>
                                        <p:attrNameLst>
                                          <p:attrName>ppt_w</p:attrName>
                                        </p:attrNameLst>
                                      </p:cBhvr>
                                      <p:tavLst>
                                        <p:tav tm="0" fmla="#ppt_w*sin(2.5*pi*$)">
                                          <p:val>
                                            <p:fltVal val="0"/>
                                          </p:val>
                                        </p:tav>
                                        <p:tav tm="100000">
                                          <p:val>
                                            <p:fltVal val="1"/>
                                          </p:val>
                                        </p:tav>
                                      </p:tavLst>
                                    </p:anim>
                                    <p:anim calcmode="lin" valueType="num">
                                      <p:cBhvr>
                                        <p:cTn id="29" dur="2000" fill="hold"/>
                                        <p:tgtEl>
                                          <p:spTgt spid="48"/>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45" presetClass="exit" presetSubtype="0" fill="hold" grpId="1" nodeType="afterEffect">
                                  <p:stCondLst>
                                    <p:cond delay="0"/>
                                  </p:stCondLst>
                                  <p:childTnLst>
                                    <p:animEffect transition="out" filter="fade">
                                      <p:cBhvr>
                                        <p:cTn id="32" dur="2000"/>
                                        <p:tgtEl>
                                          <p:spTgt spid="48"/>
                                        </p:tgtEl>
                                      </p:cBhvr>
                                    </p:animEffect>
                                    <p:anim calcmode="lin" valueType="num">
                                      <p:cBhvr>
                                        <p:cTn id="33" dur="2000"/>
                                        <p:tgtEl>
                                          <p:spTgt spid="4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4" dur="2000"/>
                                        <p:tgtEl>
                                          <p:spTgt spid="48"/>
                                        </p:tgtEl>
                                        <p:attrNameLst>
                                          <p:attrName>ppt_h</p:attrName>
                                        </p:attrNameLst>
                                      </p:cBhvr>
                                      <p:tavLst>
                                        <p:tav tm="0">
                                          <p:val>
                                            <p:strVal val="ppt_h"/>
                                          </p:val>
                                        </p:tav>
                                        <p:tav tm="100000">
                                          <p:val>
                                            <p:strVal val="ppt_h"/>
                                          </p:val>
                                        </p:tav>
                                      </p:tavLst>
                                    </p:anim>
                                    <p:set>
                                      <p:cBhvr>
                                        <p:cTn id="35" dur="1" fill="hold">
                                          <p:stCondLst>
                                            <p:cond delay="1999"/>
                                          </p:stCondLst>
                                        </p:cTn>
                                        <p:tgtEl>
                                          <p:spTgt spid="4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0"/>
                                          </p:stCondLst>
                                        </p:cTn>
                                        <p:tgtEl>
                                          <p:spTgt spid="26"/>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500"/>
                                  </p:stCondLst>
                                  <p:childTnLst>
                                    <p:set>
                                      <p:cBhvr>
                                        <p:cTn id="52" dur="1" fill="hold">
                                          <p:stCondLst>
                                            <p:cond delay="0"/>
                                          </p:stCondLst>
                                        </p:cTn>
                                        <p:tgtEl>
                                          <p:spTgt spid="16"/>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nodeType="afterEffect">
                                  <p:stCondLst>
                                    <p:cond delay="500"/>
                                  </p:stCondLst>
                                  <p:childTnLst>
                                    <p:set>
                                      <p:cBhvr>
                                        <p:cTn id="55" dur="1" fill="hold">
                                          <p:stCondLst>
                                            <p:cond delay="0"/>
                                          </p:stCondLst>
                                        </p:cTn>
                                        <p:tgtEl>
                                          <p:spTgt spid="20"/>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nodeType="afterEffect">
                                  <p:stCondLst>
                                    <p:cond delay="50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32" grpId="0" animBg="1"/>
      <p:bldP spid="35" grpId="0" animBg="1"/>
      <p:bldP spid="39" grpId="0" animBg="1"/>
      <p:bldP spid="42" grpId="0" animBg="1"/>
      <p:bldP spid="43" grpId="0" animBg="1"/>
      <p:bldP spid="44" grpId="0" animBg="1"/>
      <p:bldP spid="45" grpId="0" animBg="1"/>
      <p:bldP spid="46" grpId="0" animBg="1"/>
      <p:bldP spid="48" grpId="0" animBg="1"/>
      <p:bldP spid="4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EE6B-E1D9-49A9-AB99-421C7D1680DB}"/>
              </a:ext>
            </a:extLst>
          </p:cNvPr>
          <p:cNvSpPr>
            <a:spLocks noGrp="1"/>
          </p:cNvSpPr>
          <p:nvPr>
            <p:ph type="title"/>
          </p:nvPr>
        </p:nvSpPr>
        <p:spPr/>
        <p:txBody>
          <a:bodyPr/>
          <a:lstStyle/>
          <a:p>
            <a:r>
              <a:rPr lang="nl-NL" dirty="0" err="1"/>
              <a:t>Session</a:t>
            </a:r>
            <a:r>
              <a:rPr lang="nl-NL" dirty="0"/>
              <a:t> </a:t>
            </a:r>
            <a:r>
              <a:rPr lang="nl-NL" dirty="0" err="1"/>
              <a:t>Recommendation</a:t>
            </a:r>
            <a:r>
              <a:rPr lang="nl-NL" dirty="0"/>
              <a:t> Engine for </a:t>
            </a:r>
            <a:r>
              <a:rPr lang="nl-NL" dirty="0" err="1"/>
              <a:t>CodeOne</a:t>
            </a:r>
            <a:endParaRPr lang="en-NL" dirty="0"/>
          </a:p>
        </p:txBody>
      </p:sp>
      <p:sp>
        <p:nvSpPr>
          <p:cNvPr id="3" name="Content Placeholder 2">
            <a:extLst>
              <a:ext uri="{FF2B5EF4-FFF2-40B4-BE49-F238E27FC236}">
                <a16:creationId xmlns:a16="http://schemas.microsoft.com/office/drawing/2014/main" id="{78C1281A-571B-4775-BFEA-8986DACA9BD1}"/>
              </a:ext>
            </a:extLst>
          </p:cNvPr>
          <p:cNvSpPr>
            <a:spLocks noGrp="1"/>
          </p:cNvSpPr>
          <p:nvPr>
            <p:ph idx="1"/>
          </p:nvPr>
        </p:nvSpPr>
        <p:spPr/>
        <p:txBody>
          <a:bodyPr/>
          <a:lstStyle/>
          <a:p>
            <a:r>
              <a:rPr lang="nl-NL" dirty="0" err="1"/>
              <a:t>Recommend</a:t>
            </a:r>
            <a:r>
              <a:rPr lang="nl-NL" dirty="0"/>
              <a:t> </a:t>
            </a:r>
            <a:r>
              <a:rPr lang="nl-NL" dirty="0" err="1"/>
              <a:t>sessions</a:t>
            </a:r>
            <a:r>
              <a:rPr lang="nl-NL" dirty="0"/>
              <a:t> </a:t>
            </a:r>
            <a:r>
              <a:rPr lang="nl-NL" dirty="0" err="1"/>
              <a:t>to</a:t>
            </a:r>
            <a:r>
              <a:rPr lang="nl-NL" dirty="0"/>
              <a:t> me</a:t>
            </a:r>
          </a:p>
          <a:p>
            <a:pPr lvl="1"/>
            <a:r>
              <a:rPr lang="nl-NL" dirty="0" err="1"/>
              <a:t>That</a:t>
            </a:r>
            <a:r>
              <a:rPr lang="nl-NL" dirty="0"/>
              <a:t> are </a:t>
            </a:r>
            <a:r>
              <a:rPr lang="nl-NL" dirty="0" err="1"/>
              <a:t>Presented</a:t>
            </a:r>
            <a:r>
              <a:rPr lang="nl-NL" dirty="0"/>
              <a:t> </a:t>
            </a:r>
            <a:r>
              <a:rPr lang="nl-NL" dirty="0" err="1"/>
              <a:t>by</a:t>
            </a:r>
            <a:r>
              <a:rPr lang="nl-NL" dirty="0"/>
              <a:t> Speakers</a:t>
            </a:r>
          </a:p>
          <a:p>
            <a:pPr lvl="2"/>
            <a:r>
              <a:rPr lang="nl-NL" dirty="0" err="1"/>
              <a:t>Who</a:t>
            </a:r>
            <a:r>
              <a:rPr lang="nl-NL" dirty="0"/>
              <a:t> are </a:t>
            </a:r>
            <a:r>
              <a:rPr lang="nl-NL" dirty="0" err="1"/>
              <a:t>Liked</a:t>
            </a:r>
            <a:r>
              <a:rPr lang="nl-NL" dirty="0"/>
              <a:t> </a:t>
            </a:r>
            <a:r>
              <a:rPr lang="nl-NL" dirty="0" err="1"/>
              <a:t>by</a:t>
            </a:r>
            <a:r>
              <a:rPr lang="nl-NL" dirty="0"/>
              <a:t> People</a:t>
            </a:r>
          </a:p>
          <a:p>
            <a:pPr lvl="3"/>
            <a:r>
              <a:rPr lang="nl-NL" dirty="0" err="1"/>
              <a:t>Who</a:t>
            </a:r>
            <a:r>
              <a:rPr lang="nl-NL" dirty="0"/>
              <a:t> </a:t>
            </a:r>
            <a:r>
              <a:rPr lang="nl-NL" dirty="0" err="1"/>
              <a:t>Attended</a:t>
            </a:r>
            <a:r>
              <a:rPr lang="nl-NL" dirty="0"/>
              <a:t> </a:t>
            </a:r>
            <a:r>
              <a:rPr lang="nl-NL" dirty="0" err="1"/>
              <a:t>the</a:t>
            </a:r>
            <a:r>
              <a:rPr lang="nl-NL" dirty="0"/>
              <a:t> </a:t>
            </a:r>
            <a:r>
              <a:rPr lang="nl-NL" dirty="0" err="1"/>
              <a:t>same</a:t>
            </a:r>
            <a:r>
              <a:rPr lang="nl-NL" dirty="0"/>
              <a:t> </a:t>
            </a:r>
            <a:r>
              <a:rPr lang="nl-NL" dirty="0" err="1"/>
              <a:t>Sessions</a:t>
            </a:r>
            <a:r>
              <a:rPr lang="nl-NL" dirty="0"/>
              <a:t> </a:t>
            </a:r>
            <a:r>
              <a:rPr lang="nl-NL" dirty="0" err="1"/>
              <a:t>that</a:t>
            </a:r>
            <a:r>
              <a:rPr lang="nl-NL" dirty="0"/>
              <a:t> I </a:t>
            </a:r>
            <a:r>
              <a:rPr lang="nl-NL" dirty="0" err="1"/>
              <a:t>Attended</a:t>
            </a:r>
            <a:endParaRPr lang="nl-NL" dirty="0"/>
          </a:p>
          <a:p>
            <a:pPr lvl="3"/>
            <a:endParaRPr lang="nl-NL" dirty="0"/>
          </a:p>
          <a:p>
            <a:pPr lvl="3"/>
            <a:endParaRPr lang="nl-NL" dirty="0"/>
          </a:p>
          <a:p>
            <a:pPr lvl="3"/>
            <a:endParaRPr lang="nl-NL" dirty="0"/>
          </a:p>
          <a:p>
            <a:r>
              <a:rPr lang="nl-NL" dirty="0"/>
              <a:t>Start </a:t>
            </a:r>
            <a:r>
              <a:rPr lang="nl-NL" dirty="0" err="1"/>
              <a:t>from</a:t>
            </a:r>
            <a:r>
              <a:rPr lang="nl-NL" dirty="0"/>
              <a:t> me </a:t>
            </a:r>
            <a:r>
              <a:rPr lang="nl-NL" dirty="0" err="1"/>
              <a:t>and</a:t>
            </a:r>
            <a:r>
              <a:rPr lang="nl-NL" dirty="0"/>
              <a:t> </a:t>
            </a:r>
            <a:r>
              <a:rPr lang="nl-NL" dirty="0" err="1"/>
              <a:t>the</a:t>
            </a:r>
            <a:r>
              <a:rPr lang="nl-NL" dirty="0"/>
              <a:t> </a:t>
            </a:r>
            <a:r>
              <a:rPr lang="nl-NL" dirty="0" err="1"/>
              <a:t>sessions</a:t>
            </a:r>
            <a:r>
              <a:rPr lang="nl-NL" dirty="0"/>
              <a:t> </a:t>
            </a:r>
            <a:br>
              <a:rPr lang="nl-NL" dirty="0"/>
            </a:br>
            <a:r>
              <a:rPr lang="nl-NL" dirty="0"/>
              <a:t>I </a:t>
            </a:r>
            <a:r>
              <a:rPr lang="nl-NL" dirty="0" err="1"/>
              <a:t>attended</a:t>
            </a:r>
            <a:endParaRPr lang="nl-NL" dirty="0"/>
          </a:p>
          <a:p>
            <a:pPr lvl="1"/>
            <a:r>
              <a:rPr lang="nl-NL" dirty="0" err="1"/>
              <a:t>Locate</a:t>
            </a:r>
            <a:r>
              <a:rPr lang="nl-NL" dirty="0"/>
              <a:t> </a:t>
            </a:r>
            <a:r>
              <a:rPr lang="nl-NL" dirty="0" err="1"/>
              <a:t>other</a:t>
            </a:r>
            <a:r>
              <a:rPr lang="nl-NL" dirty="0"/>
              <a:t> </a:t>
            </a:r>
            <a:r>
              <a:rPr lang="nl-NL" dirty="0" err="1"/>
              <a:t>attendees</a:t>
            </a:r>
            <a:r>
              <a:rPr lang="nl-NL" dirty="0"/>
              <a:t> in these</a:t>
            </a:r>
            <a:br>
              <a:rPr lang="nl-NL" dirty="0"/>
            </a:br>
            <a:r>
              <a:rPr lang="nl-NL" dirty="0" err="1"/>
              <a:t>sessions</a:t>
            </a:r>
            <a:endParaRPr lang="nl-NL" dirty="0"/>
          </a:p>
          <a:p>
            <a:pPr lvl="2"/>
            <a:r>
              <a:rPr lang="nl-NL" dirty="0" err="1"/>
              <a:t>Find</a:t>
            </a:r>
            <a:r>
              <a:rPr lang="nl-NL" dirty="0"/>
              <a:t> </a:t>
            </a:r>
            <a:r>
              <a:rPr lang="nl-NL" dirty="0" err="1"/>
              <a:t>the</a:t>
            </a:r>
            <a:r>
              <a:rPr lang="nl-NL" dirty="0"/>
              <a:t> speakers </a:t>
            </a:r>
            <a:r>
              <a:rPr lang="nl-NL" dirty="0" err="1"/>
              <a:t>they</a:t>
            </a:r>
            <a:r>
              <a:rPr lang="nl-NL" dirty="0"/>
              <a:t> like</a:t>
            </a:r>
          </a:p>
          <a:p>
            <a:pPr lvl="3"/>
            <a:r>
              <a:rPr lang="nl-NL" dirty="0" err="1"/>
              <a:t>Retrieve</a:t>
            </a:r>
            <a:r>
              <a:rPr lang="nl-NL" dirty="0"/>
              <a:t> </a:t>
            </a:r>
            <a:r>
              <a:rPr lang="nl-NL" dirty="0" err="1"/>
              <a:t>the</a:t>
            </a:r>
            <a:r>
              <a:rPr lang="nl-NL" dirty="0"/>
              <a:t> </a:t>
            </a:r>
            <a:r>
              <a:rPr lang="nl-NL" dirty="0" err="1"/>
              <a:t>sessions</a:t>
            </a:r>
            <a:r>
              <a:rPr lang="nl-NL" dirty="0"/>
              <a:t> </a:t>
            </a:r>
            <a:r>
              <a:rPr lang="nl-NL" dirty="0" err="1"/>
              <a:t>presented</a:t>
            </a:r>
            <a:br>
              <a:rPr lang="nl-NL" dirty="0"/>
            </a:br>
            <a:r>
              <a:rPr lang="nl-NL" dirty="0" err="1"/>
              <a:t>by</a:t>
            </a:r>
            <a:r>
              <a:rPr lang="nl-NL" dirty="0"/>
              <a:t> </a:t>
            </a:r>
            <a:r>
              <a:rPr lang="nl-NL" dirty="0" err="1"/>
              <a:t>those</a:t>
            </a:r>
            <a:r>
              <a:rPr lang="nl-NL" dirty="0"/>
              <a:t> speakers</a:t>
            </a:r>
          </a:p>
          <a:p>
            <a:pPr lvl="2"/>
            <a:endParaRPr lang="en-NL" dirty="0"/>
          </a:p>
        </p:txBody>
      </p:sp>
      <p:sp>
        <p:nvSpPr>
          <p:cNvPr id="4" name="Footer Placeholder 3">
            <a:extLst>
              <a:ext uri="{FF2B5EF4-FFF2-40B4-BE49-F238E27FC236}">
                <a16:creationId xmlns:a16="http://schemas.microsoft.com/office/drawing/2014/main" id="{1A7632A7-787B-473D-8D6F-66456465F03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E317F72-87F0-4035-AD3C-C9FBE299EEE1}"/>
              </a:ext>
            </a:extLst>
          </p:cNvPr>
          <p:cNvSpPr>
            <a:spLocks noGrp="1"/>
          </p:cNvSpPr>
          <p:nvPr>
            <p:ph type="sldNum" sz="quarter" idx="12"/>
          </p:nvPr>
        </p:nvSpPr>
        <p:spPr/>
        <p:txBody>
          <a:bodyPr/>
          <a:lstStyle/>
          <a:p>
            <a:fld id="{027047B9-4601-4D82-8353-F90F5ACC7EC9}" type="slidenum">
              <a:rPr lang="fr-FR" smtClean="0"/>
              <a:t>35</a:t>
            </a:fld>
            <a:endParaRPr lang="fr-FR"/>
          </a:p>
        </p:txBody>
      </p:sp>
      <p:pic>
        <p:nvPicPr>
          <p:cNvPr id="6" name="Picture 2" descr="See the source image">
            <a:extLst>
              <a:ext uri="{FF2B5EF4-FFF2-40B4-BE49-F238E27FC236}">
                <a16:creationId xmlns:a16="http://schemas.microsoft.com/office/drawing/2014/main" id="{CFF116E6-BB23-4840-9297-80BDF2406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07" y="-108655"/>
            <a:ext cx="3332253" cy="15133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2B9F10-2C15-4AEF-82DC-6C09AE867488}"/>
              </a:ext>
            </a:extLst>
          </p:cNvPr>
          <p:cNvPicPr>
            <a:picLocks noChangeAspect="1"/>
          </p:cNvPicPr>
          <p:nvPr/>
        </p:nvPicPr>
        <p:blipFill>
          <a:blip r:embed="rId3"/>
          <a:stretch>
            <a:fillRect/>
          </a:stretch>
        </p:blipFill>
        <p:spPr>
          <a:xfrm>
            <a:off x="4278367" y="2163290"/>
            <a:ext cx="4619265" cy="2692210"/>
          </a:xfrm>
          <a:prstGeom prst="rect">
            <a:avLst/>
          </a:prstGeom>
        </p:spPr>
      </p:pic>
    </p:spTree>
    <p:extLst>
      <p:ext uri="{BB962C8B-B14F-4D97-AF65-F5344CB8AC3E}">
        <p14:creationId xmlns:p14="http://schemas.microsoft.com/office/powerpoint/2010/main" val="116842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Relational</a:t>
            </a:r>
            <a:r>
              <a:rPr lang="nl-NL" dirty="0"/>
              <a:t>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36</a:t>
            </a:fld>
            <a:endParaRPr lang="fr-FR"/>
          </a:p>
        </p:txBody>
      </p:sp>
      <p:sp>
        <p:nvSpPr>
          <p:cNvPr id="6" name="Rectangle 5">
            <a:extLst>
              <a:ext uri="{FF2B5EF4-FFF2-40B4-BE49-F238E27FC236}">
                <a16:creationId xmlns:a16="http://schemas.microsoft.com/office/drawing/2014/main" id="{B58A9334-3BEA-4CC7-A388-1084406AB06C}"/>
              </a:ext>
            </a:extLst>
          </p:cNvPr>
          <p:cNvSpPr/>
          <p:nvPr/>
        </p:nvSpPr>
        <p:spPr>
          <a:xfrm>
            <a:off x="461783" y="1824306"/>
            <a:ext cx="2224006"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PEOPLE</a:t>
            </a:r>
            <a:endParaRPr lang="en-NL" sz="1600" dirty="0"/>
          </a:p>
        </p:txBody>
      </p:sp>
      <p:sp>
        <p:nvSpPr>
          <p:cNvPr id="7" name="Rectangle 6">
            <a:extLst>
              <a:ext uri="{FF2B5EF4-FFF2-40B4-BE49-F238E27FC236}">
                <a16:creationId xmlns:a16="http://schemas.microsoft.com/office/drawing/2014/main" id="{D3E275E3-63EC-4508-BBD5-14B06CB42CE8}"/>
              </a:ext>
            </a:extLst>
          </p:cNvPr>
          <p:cNvSpPr/>
          <p:nvPr/>
        </p:nvSpPr>
        <p:spPr>
          <a:xfrm>
            <a:off x="6659562" y="1824307"/>
            <a:ext cx="2014781"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SESSIONS</a:t>
            </a:r>
            <a:endParaRPr lang="en-NL" sz="1600" dirty="0"/>
          </a:p>
        </p:txBody>
      </p:sp>
      <p:sp>
        <p:nvSpPr>
          <p:cNvPr id="8" name="Rectangle 7">
            <a:extLst>
              <a:ext uri="{FF2B5EF4-FFF2-40B4-BE49-F238E27FC236}">
                <a16:creationId xmlns:a16="http://schemas.microsoft.com/office/drawing/2014/main" id="{C92D0B23-E1B8-44BF-B8BF-35E16AE9932E}"/>
              </a:ext>
            </a:extLst>
          </p:cNvPr>
          <p:cNvSpPr/>
          <p:nvPr/>
        </p:nvSpPr>
        <p:spPr>
          <a:xfrm>
            <a:off x="3791154" y="1355416"/>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ATTENDANCE</a:t>
            </a:r>
            <a:endParaRPr lang="en-NL" sz="1600" dirty="0"/>
          </a:p>
        </p:txBody>
      </p:sp>
      <p:sp>
        <p:nvSpPr>
          <p:cNvPr id="9" name="Rectangle 8">
            <a:extLst>
              <a:ext uri="{FF2B5EF4-FFF2-40B4-BE49-F238E27FC236}">
                <a16:creationId xmlns:a16="http://schemas.microsoft.com/office/drawing/2014/main" id="{EC1ECBF3-AA0D-46EE-9C1F-52BDC5D2C481}"/>
              </a:ext>
            </a:extLst>
          </p:cNvPr>
          <p:cNvSpPr/>
          <p:nvPr/>
        </p:nvSpPr>
        <p:spPr>
          <a:xfrm>
            <a:off x="3791154" y="2659211"/>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SPEAKERS</a:t>
            </a:r>
            <a:endParaRPr lang="en-NL" sz="1600" dirty="0"/>
          </a:p>
        </p:txBody>
      </p:sp>
      <p:sp>
        <p:nvSpPr>
          <p:cNvPr id="10" name="Rectangle 9">
            <a:extLst>
              <a:ext uri="{FF2B5EF4-FFF2-40B4-BE49-F238E27FC236}">
                <a16:creationId xmlns:a16="http://schemas.microsoft.com/office/drawing/2014/main" id="{09086224-0CAE-4D48-ABEC-42B2FAD2DC60}"/>
              </a:ext>
            </a:extLst>
          </p:cNvPr>
          <p:cNvSpPr/>
          <p:nvPr/>
        </p:nvSpPr>
        <p:spPr>
          <a:xfrm>
            <a:off x="556590" y="3536111"/>
            <a:ext cx="2040925"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SPEAKER_LIKING</a:t>
            </a:r>
            <a:endParaRPr lang="en-NL" sz="1600" dirty="0"/>
          </a:p>
        </p:txBody>
      </p:sp>
      <p:grpSp>
        <p:nvGrpSpPr>
          <p:cNvPr id="22" name="Group 21">
            <a:extLst>
              <a:ext uri="{FF2B5EF4-FFF2-40B4-BE49-F238E27FC236}">
                <a16:creationId xmlns:a16="http://schemas.microsoft.com/office/drawing/2014/main" id="{16AA0B89-8275-4431-8149-67F0E4DAFC3B}"/>
              </a:ext>
            </a:extLst>
          </p:cNvPr>
          <p:cNvGrpSpPr/>
          <p:nvPr/>
        </p:nvGrpSpPr>
        <p:grpSpPr>
          <a:xfrm>
            <a:off x="1025718" y="3047703"/>
            <a:ext cx="174930" cy="488408"/>
            <a:chOff x="1025718" y="3047703"/>
            <a:chExt cx="174930" cy="488408"/>
          </a:xfrm>
        </p:grpSpPr>
        <p:cxnSp>
          <p:nvCxnSpPr>
            <p:cNvPr id="12" name="Straight Connector 11">
              <a:extLst>
                <a:ext uri="{FF2B5EF4-FFF2-40B4-BE49-F238E27FC236}">
                  <a16:creationId xmlns:a16="http://schemas.microsoft.com/office/drawing/2014/main" id="{AF7BE491-FAF7-4A6B-AFA2-FADC5086FA96}"/>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1BFE56-F99E-4C90-B8DE-80FE42C637EF}"/>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C5CF2E-CE87-40DB-8BD3-AF607BDCC31A}"/>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76D40671-16FF-42BB-9F5B-DDBDC00E71C6}"/>
              </a:ext>
            </a:extLst>
          </p:cNvPr>
          <p:cNvCxnSpPr/>
          <p:nvPr/>
        </p:nvCxnSpPr>
        <p:spPr>
          <a:xfrm>
            <a:off x="1869883" y="3056981"/>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9BC7E1-1016-441D-A7CE-A8858A3D3A98}"/>
              </a:ext>
            </a:extLst>
          </p:cNvPr>
          <p:cNvCxnSpPr/>
          <p:nvPr/>
        </p:nvCxnSpPr>
        <p:spPr>
          <a:xfrm flipH="1">
            <a:off x="1782418" y="3380822"/>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843C74-1991-4A16-A20C-4527043908CD}"/>
              </a:ext>
            </a:extLst>
          </p:cNvPr>
          <p:cNvCxnSpPr>
            <a:cxnSpLocks/>
          </p:cNvCxnSpPr>
          <p:nvPr/>
        </p:nvCxnSpPr>
        <p:spPr>
          <a:xfrm>
            <a:off x="1869883" y="3391106"/>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DF271D5-1B3D-420A-9663-3D5531D5C437}"/>
              </a:ext>
            </a:extLst>
          </p:cNvPr>
          <p:cNvGrpSpPr/>
          <p:nvPr/>
        </p:nvGrpSpPr>
        <p:grpSpPr>
          <a:xfrm rot="16200000">
            <a:off x="3133165" y="1307937"/>
            <a:ext cx="387160" cy="1281912"/>
            <a:chOff x="1025718" y="3047703"/>
            <a:chExt cx="174930" cy="488408"/>
          </a:xfrm>
        </p:grpSpPr>
        <p:cxnSp>
          <p:nvCxnSpPr>
            <p:cNvPr id="24" name="Straight Connector 23">
              <a:extLst>
                <a:ext uri="{FF2B5EF4-FFF2-40B4-BE49-F238E27FC236}">
                  <a16:creationId xmlns:a16="http://schemas.microsoft.com/office/drawing/2014/main" id="{9866A3EF-8850-4CD8-95AA-2EEBAFD978C1}"/>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A06BBE-7C8E-4F61-AF4D-ABE068912FED}"/>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3DAAF7-99CB-461B-AB79-B95281DB127F}"/>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16FE108-9003-4480-B4DD-A5F6D76C098E}"/>
              </a:ext>
            </a:extLst>
          </p:cNvPr>
          <p:cNvGrpSpPr/>
          <p:nvPr/>
        </p:nvGrpSpPr>
        <p:grpSpPr>
          <a:xfrm rot="16200000">
            <a:off x="3044892" y="2287153"/>
            <a:ext cx="387160" cy="1281912"/>
            <a:chOff x="1025718" y="3047703"/>
            <a:chExt cx="174930" cy="488408"/>
          </a:xfrm>
        </p:grpSpPr>
        <p:cxnSp>
          <p:nvCxnSpPr>
            <p:cNvPr id="28" name="Straight Connector 27">
              <a:extLst>
                <a:ext uri="{FF2B5EF4-FFF2-40B4-BE49-F238E27FC236}">
                  <a16:creationId xmlns:a16="http://schemas.microsoft.com/office/drawing/2014/main" id="{BEB8893C-8C0C-4CB5-9B90-41617C653C52}"/>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5306976-FA39-4147-B0B4-E3182A9A7F44}"/>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3233F8-5F4F-4F1A-9F10-540429C49FC8}"/>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3E8A660-C682-4564-A992-DB8D4C7BCE3F}"/>
              </a:ext>
            </a:extLst>
          </p:cNvPr>
          <p:cNvGrpSpPr/>
          <p:nvPr/>
        </p:nvGrpSpPr>
        <p:grpSpPr>
          <a:xfrm rot="5400000" flipH="1">
            <a:off x="5866421" y="2282435"/>
            <a:ext cx="387160" cy="1281912"/>
            <a:chOff x="1025718" y="3047703"/>
            <a:chExt cx="174930" cy="488408"/>
          </a:xfrm>
        </p:grpSpPr>
        <p:cxnSp>
          <p:nvCxnSpPr>
            <p:cNvPr id="32" name="Straight Connector 31">
              <a:extLst>
                <a:ext uri="{FF2B5EF4-FFF2-40B4-BE49-F238E27FC236}">
                  <a16:creationId xmlns:a16="http://schemas.microsoft.com/office/drawing/2014/main" id="{DDC567B5-162A-4EE0-86FB-F48EFA580AC7}"/>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499123D-017D-4945-8143-993750A22ED0}"/>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92F41-20BC-432A-BFE2-593AAD3F0A7E}"/>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A7DAB23-297D-49BD-A5A1-43798E167C38}"/>
              </a:ext>
            </a:extLst>
          </p:cNvPr>
          <p:cNvGrpSpPr/>
          <p:nvPr/>
        </p:nvGrpSpPr>
        <p:grpSpPr>
          <a:xfrm rot="5400000" flipH="1">
            <a:off x="5890938" y="1288740"/>
            <a:ext cx="387160" cy="1281912"/>
            <a:chOff x="1025718" y="3047703"/>
            <a:chExt cx="174930" cy="488408"/>
          </a:xfrm>
        </p:grpSpPr>
        <p:cxnSp>
          <p:nvCxnSpPr>
            <p:cNvPr id="36" name="Straight Connector 35">
              <a:extLst>
                <a:ext uri="{FF2B5EF4-FFF2-40B4-BE49-F238E27FC236}">
                  <a16:creationId xmlns:a16="http://schemas.microsoft.com/office/drawing/2014/main" id="{2F06C8BB-1C4B-4E7D-A0AD-22B5C87C49BD}"/>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283C9B-0FB9-4852-A775-21524BC2DBA6}"/>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7332BD5-7D2E-49F7-8074-BE796D9EFC33}"/>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44826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24E-078E-46A4-8DF1-E6CA6C26B5B7}"/>
              </a:ext>
            </a:extLst>
          </p:cNvPr>
          <p:cNvSpPr>
            <a:spLocks noGrp="1"/>
          </p:cNvSpPr>
          <p:nvPr>
            <p:ph type="title"/>
          </p:nvPr>
        </p:nvSpPr>
        <p:spPr/>
        <p:txBody>
          <a:bodyPr/>
          <a:lstStyle/>
          <a:p>
            <a:r>
              <a:rPr lang="nl-NL" dirty="0"/>
              <a:t>SQL Query </a:t>
            </a:r>
            <a:r>
              <a:rPr lang="nl-NL" dirty="0" err="1"/>
              <a:t>to</a:t>
            </a:r>
            <a:r>
              <a:rPr lang="nl-NL" dirty="0"/>
              <a:t> </a:t>
            </a:r>
            <a:r>
              <a:rPr lang="nl-NL" dirty="0" err="1"/>
              <a:t>find</a:t>
            </a:r>
            <a:r>
              <a:rPr lang="nl-NL" dirty="0"/>
              <a:t> </a:t>
            </a:r>
            <a:r>
              <a:rPr lang="nl-NL" dirty="0" err="1"/>
              <a:t>the</a:t>
            </a:r>
            <a:r>
              <a:rPr lang="nl-NL" dirty="0"/>
              <a:t> </a:t>
            </a:r>
            <a:r>
              <a:rPr lang="nl-NL" dirty="0" err="1"/>
              <a:t>Recommendations</a:t>
            </a:r>
            <a:endParaRPr lang="en-NL" dirty="0"/>
          </a:p>
        </p:txBody>
      </p:sp>
      <p:sp>
        <p:nvSpPr>
          <p:cNvPr id="3" name="Content Placeholder 2">
            <a:extLst>
              <a:ext uri="{FF2B5EF4-FFF2-40B4-BE49-F238E27FC236}">
                <a16:creationId xmlns:a16="http://schemas.microsoft.com/office/drawing/2014/main" id="{F590FB50-760F-40CE-9C68-14B3F9C6C2F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0540455-9FB5-4C82-B157-E83BA7C093D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5FCF9C1-6CFC-41DE-9AFF-B6D415856D56}"/>
              </a:ext>
            </a:extLst>
          </p:cNvPr>
          <p:cNvSpPr>
            <a:spLocks noGrp="1"/>
          </p:cNvSpPr>
          <p:nvPr>
            <p:ph type="sldNum" sz="quarter" idx="12"/>
          </p:nvPr>
        </p:nvSpPr>
        <p:spPr/>
        <p:txBody>
          <a:bodyPr/>
          <a:lstStyle/>
          <a:p>
            <a:fld id="{027047B9-4601-4D82-8353-F90F5ACC7EC9}" type="slidenum">
              <a:rPr lang="fr-FR" smtClean="0"/>
              <a:t>37</a:t>
            </a:fld>
            <a:endParaRPr lang="fr-FR"/>
          </a:p>
        </p:txBody>
      </p:sp>
      <p:pic>
        <p:nvPicPr>
          <p:cNvPr id="6" name="Picture 5">
            <a:extLst>
              <a:ext uri="{FF2B5EF4-FFF2-40B4-BE49-F238E27FC236}">
                <a16:creationId xmlns:a16="http://schemas.microsoft.com/office/drawing/2014/main" id="{323C485C-02B2-4054-851A-B3CA5D9E4244}"/>
              </a:ext>
            </a:extLst>
          </p:cNvPr>
          <p:cNvPicPr>
            <a:picLocks noChangeAspect="1"/>
          </p:cNvPicPr>
          <p:nvPr/>
        </p:nvPicPr>
        <p:blipFill>
          <a:blip r:embed="rId2"/>
          <a:stretch>
            <a:fillRect/>
          </a:stretch>
        </p:blipFill>
        <p:spPr>
          <a:xfrm>
            <a:off x="143123" y="890181"/>
            <a:ext cx="8857753" cy="387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3788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 (Neo4J </a:t>
            </a:r>
            <a:r>
              <a:rPr lang="nl-NL" dirty="0" err="1"/>
              <a:t>using</a:t>
            </a:r>
            <a:r>
              <a:rPr lang="nl-NL" dirty="0"/>
              <a:t> </a:t>
            </a:r>
            <a:r>
              <a:rPr lang="nl-NL" dirty="0" err="1"/>
              <a:t>Cypher</a:t>
            </a:r>
            <a:r>
              <a:rPr lang="nl-NL" dirty="0"/>
              <a:t>)</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r>
              <a:rPr lang="nl-NL" dirty="0"/>
              <a:t>No </a:t>
            </a:r>
            <a:r>
              <a:rPr lang="nl-NL" dirty="0" err="1"/>
              <a:t>tables</a:t>
            </a:r>
            <a:r>
              <a:rPr lang="nl-NL" dirty="0"/>
              <a:t> are </a:t>
            </a:r>
            <a:r>
              <a:rPr lang="nl-NL" dirty="0" err="1"/>
              <a:t>created</a:t>
            </a:r>
            <a:endParaRPr lang="nl-NL" dirty="0"/>
          </a:p>
          <a:p>
            <a:r>
              <a:rPr lang="nl-NL" dirty="0"/>
              <a:t>As data is </a:t>
            </a:r>
            <a:r>
              <a:rPr lang="nl-NL" dirty="0" err="1"/>
              <a:t>created</a:t>
            </a:r>
            <a:r>
              <a:rPr lang="nl-NL" dirty="0"/>
              <a:t>, meta-data is </a:t>
            </a:r>
            <a:r>
              <a:rPr lang="nl-NL" dirty="0" err="1"/>
              <a:t>derived</a:t>
            </a:r>
            <a:endParaRPr lang="en-NL" dirty="0"/>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38</a:t>
            </a:fld>
            <a:endParaRPr lang="fr-FR"/>
          </a:p>
        </p:txBody>
      </p:sp>
      <p:pic>
        <p:nvPicPr>
          <p:cNvPr id="13" name="Picture 12">
            <a:extLst>
              <a:ext uri="{FF2B5EF4-FFF2-40B4-BE49-F238E27FC236}">
                <a16:creationId xmlns:a16="http://schemas.microsoft.com/office/drawing/2014/main" id="{67D962FA-AE3D-4CC9-B770-91ECB2FB92F6}"/>
              </a:ext>
            </a:extLst>
          </p:cNvPr>
          <p:cNvPicPr>
            <a:picLocks noChangeAspect="1"/>
          </p:cNvPicPr>
          <p:nvPr/>
        </p:nvPicPr>
        <p:blipFill>
          <a:blip r:embed="rId2"/>
          <a:stretch>
            <a:fillRect/>
          </a:stretch>
        </p:blipFill>
        <p:spPr>
          <a:xfrm>
            <a:off x="827686" y="1764306"/>
            <a:ext cx="7565832" cy="2714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261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39</a:t>
            </a:fld>
            <a:endParaRPr lang="fr-FR"/>
          </a:p>
        </p:txBody>
      </p:sp>
      <p:pic>
        <p:nvPicPr>
          <p:cNvPr id="11" name="Picture 10">
            <a:extLst>
              <a:ext uri="{FF2B5EF4-FFF2-40B4-BE49-F238E27FC236}">
                <a16:creationId xmlns:a16="http://schemas.microsoft.com/office/drawing/2014/main" id="{ADE8EEB2-2EA6-4917-B816-AFC0434D9D61}"/>
              </a:ext>
            </a:extLst>
          </p:cNvPr>
          <p:cNvPicPr>
            <a:picLocks noChangeAspect="1"/>
          </p:cNvPicPr>
          <p:nvPr/>
        </p:nvPicPr>
        <p:blipFill>
          <a:blip r:embed="rId2"/>
          <a:stretch>
            <a:fillRect/>
          </a:stretch>
        </p:blipFill>
        <p:spPr>
          <a:xfrm>
            <a:off x="3595919" y="84561"/>
            <a:ext cx="4385708" cy="477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89165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a:t>
            </a:r>
            <a:r>
              <a:rPr lang="en-US" dirty="0" err="1"/>
              <a:t>codeone</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8490-BBDE-4B39-92A5-90C2A4CDA73B}"/>
              </a:ext>
            </a:extLst>
          </p:cNvPr>
          <p:cNvSpPr>
            <a:spLocks noGrp="1"/>
          </p:cNvSpPr>
          <p:nvPr>
            <p:ph type="title"/>
          </p:nvPr>
        </p:nvSpPr>
        <p:spPr/>
        <p:txBody>
          <a:bodyPr/>
          <a:lstStyle/>
          <a:p>
            <a:r>
              <a:rPr lang="nl-NL" dirty="0" err="1"/>
              <a:t>Performing</a:t>
            </a:r>
            <a:r>
              <a:rPr lang="nl-NL" dirty="0"/>
              <a:t> </a:t>
            </a:r>
            <a:r>
              <a:rPr lang="nl-NL" dirty="0" err="1"/>
              <a:t>the</a:t>
            </a:r>
            <a:r>
              <a:rPr lang="nl-NL" dirty="0"/>
              <a:t> </a:t>
            </a:r>
            <a:r>
              <a:rPr lang="nl-NL" dirty="0" err="1"/>
              <a:t>Recommendations</a:t>
            </a:r>
            <a:r>
              <a:rPr lang="nl-NL" dirty="0"/>
              <a:t> Query</a:t>
            </a:r>
            <a:endParaRPr lang="en-NL" dirty="0"/>
          </a:p>
        </p:txBody>
      </p:sp>
      <p:sp>
        <p:nvSpPr>
          <p:cNvPr id="3" name="Content Placeholder 2">
            <a:extLst>
              <a:ext uri="{FF2B5EF4-FFF2-40B4-BE49-F238E27FC236}">
                <a16:creationId xmlns:a16="http://schemas.microsoft.com/office/drawing/2014/main" id="{9DFFDA28-0752-4620-B909-E9F64E7C634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290217D-2109-49C1-A9BB-3BE0A1BE9CD4}"/>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36E6975-C502-41AB-94CD-39F72EB96C7A}"/>
              </a:ext>
            </a:extLst>
          </p:cNvPr>
          <p:cNvSpPr>
            <a:spLocks noGrp="1"/>
          </p:cNvSpPr>
          <p:nvPr>
            <p:ph type="sldNum" sz="quarter" idx="12"/>
          </p:nvPr>
        </p:nvSpPr>
        <p:spPr/>
        <p:txBody>
          <a:bodyPr/>
          <a:lstStyle/>
          <a:p>
            <a:fld id="{027047B9-4601-4D82-8353-F90F5ACC7EC9}" type="slidenum">
              <a:rPr lang="fr-FR" smtClean="0"/>
              <a:t>40</a:t>
            </a:fld>
            <a:endParaRPr lang="fr-FR"/>
          </a:p>
        </p:txBody>
      </p:sp>
      <p:pic>
        <p:nvPicPr>
          <p:cNvPr id="6" name="Picture 5">
            <a:extLst>
              <a:ext uri="{FF2B5EF4-FFF2-40B4-BE49-F238E27FC236}">
                <a16:creationId xmlns:a16="http://schemas.microsoft.com/office/drawing/2014/main" id="{CD69CD2D-CCAA-40C2-A884-C7D785AA00D0}"/>
              </a:ext>
            </a:extLst>
          </p:cNvPr>
          <p:cNvPicPr>
            <a:picLocks noChangeAspect="1"/>
          </p:cNvPicPr>
          <p:nvPr/>
        </p:nvPicPr>
        <p:blipFill rotWithShape="1">
          <a:blip r:embed="rId2"/>
          <a:srcRect b="75544"/>
          <a:stretch/>
        </p:blipFill>
        <p:spPr>
          <a:xfrm>
            <a:off x="720003" y="863284"/>
            <a:ext cx="7574936" cy="995231"/>
          </a:xfrm>
          <a:prstGeom prst="rect">
            <a:avLst/>
          </a:prstGeom>
        </p:spPr>
      </p:pic>
      <p:pic>
        <p:nvPicPr>
          <p:cNvPr id="7" name="Picture 6">
            <a:extLst>
              <a:ext uri="{FF2B5EF4-FFF2-40B4-BE49-F238E27FC236}">
                <a16:creationId xmlns:a16="http://schemas.microsoft.com/office/drawing/2014/main" id="{41CBA87F-DD85-4582-A9BF-7B70008E65E8}"/>
              </a:ext>
            </a:extLst>
          </p:cNvPr>
          <p:cNvPicPr>
            <a:picLocks noChangeAspect="1"/>
          </p:cNvPicPr>
          <p:nvPr/>
        </p:nvPicPr>
        <p:blipFill rotWithShape="1">
          <a:blip r:embed="rId2"/>
          <a:srcRect t="27788"/>
          <a:stretch/>
        </p:blipFill>
        <p:spPr>
          <a:xfrm>
            <a:off x="705064" y="1858515"/>
            <a:ext cx="7574936" cy="2938602"/>
          </a:xfrm>
          <a:prstGeom prst="rect">
            <a:avLst/>
          </a:prstGeom>
        </p:spPr>
      </p:pic>
    </p:spTree>
    <p:extLst>
      <p:ext uri="{BB962C8B-B14F-4D97-AF65-F5344CB8AC3E}">
        <p14:creationId xmlns:p14="http://schemas.microsoft.com/office/powerpoint/2010/main" val="138425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4569-9839-44AB-8864-E16D5E94957D}"/>
              </a:ext>
            </a:extLst>
          </p:cNvPr>
          <p:cNvSpPr>
            <a:spLocks noGrp="1"/>
          </p:cNvSpPr>
          <p:nvPr>
            <p:ph type="title"/>
          </p:nvPr>
        </p:nvSpPr>
        <p:spPr/>
        <p:txBody>
          <a:bodyPr/>
          <a:lstStyle/>
          <a:p>
            <a:r>
              <a:rPr lang="nl-NL" dirty="0"/>
              <a:t>SQL </a:t>
            </a:r>
            <a:r>
              <a:rPr lang="nl-NL" dirty="0" err="1"/>
              <a:t>vs</a:t>
            </a:r>
            <a:r>
              <a:rPr lang="nl-NL" dirty="0"/>
              <a:t> </a:t>
            </a:r>
            <a:r>
              <a:rPr lang="nl-NL" dirty="0" err="1"/>
              <a:t>NoSQL</a:t>
            </a:r>
            <a:endParaRPr lang="en-NL" dirty="0"/>
          </a:p>
        </p:txBody>
      </p:sp>
      <p:sp>
        <p:nvSpPr>
          <p:cNvPr id="3" name="Content Placeholder 2">
            <a:extLst>
              <a:ext uri="{FF2B5EF4-FFF2-40B4-BE49-F238E27FC236}">
                <a16:creationId xmlns:a16="http://schemas.microsoft.com/office/drawing/2014/main" id="{AD897723-9762-4783-9614-43C4B579A0B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7FD11DFF-6237-4765-85E6-07024973A2E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F44FEFFA-BCE5-4086-B66E-14275A88033E}"/>
              </a:ext>
            </a:extLst>
          </p:cNvPr>
          <p:cNvSpPr>
            <a:spLocks noGrp="1"/>
          </p:cNvSpPr>
          <p:nvPr>
            <p:ph type="sldNum" sz="quarter" idx="12"/>
          </p:nvPr>
        </p:nvSpPr>
        <p:spPr/>
        <p:txBody>
          <a:bodyPr/>
          <a:lstStyle/>
          <a:p>
            <a:fld id="{027047B9-4601-4D82-8353-F90F5ACC7EC9}" type="slidenum">
              <a:rPr lang="fr-FR" smtClean="0"/>
              <a:t>41</a:t>
            </a:fld>
            <a:endParaRPr lang="fr-FR"/>
          </a:p>
        </p:txBody>
      </p:sp>
      <p:pic>
        <p:nvPicPr>
          <p:cNvPr id="6" name="Picture 5">
            <a:extLst>
              <a:ext uri="{FF2B5EF4-FFF2-40B4-BE49-F238E27FC236}">
                <a16:creationId xmlns:a16="http://schemas.microsoft.com/office/drawing/2014/main" id="{67F23058-7FC1-4994-ABFD-248E87BB9167}"/>
              </a:ext>
            </a:extLst>
          </p:cNvPr>
          <p:cNvPicPr>
            <a:picLocks noChangeAspect="1"/>
          </p:cNvPicPr>
          <p:nvPr/>
        </p:nvPicPr>
        <p:blipFill>
          <a:blip r:embed="rId2"/>
          <a:stretch>
            <a:fillRect/>
          </a:stretch>
        </p:blipFill>
        <p:spPr>
          <a:xfrm>
            <a:off x="653514" y="867905"/>
            <a:ext cx="3537408" cy="307627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3B790A5-6420-4C8A-9073-0AD2067261A1}"/>
              </a:ext>
            </a:extLst>
          </p:cNvPr>
          <p:cNvPicPr>
            <a:picLocks noChangeAspect="1"/>
          </p:cNvPicPr>
          <p:nvPr/>
        </p:nvPicPr>
        <p:blipFill>
          <a:blip r:embed="rId3"/>
          <a:stretch>
            <a:fillRect/>
          </a:stretch>
        </p:blipFill>
        <p:spPr>
          <a:xfrm>
            <a:off x="4444899" y="860095"/>
            <a:ext cx="4311643" cy="1827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3125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pPr lvl="1"/>
            <a:r>
              <a:rPr lang="nl-NL" dirty="0" err="1"/>
              <a:t>Easier</a:t>
            </a:r>
            <a:r>
              <a:rPr lang="nl-NL" dirty="0"/>
              <a:t> </a:t>
            </a:r>
            <a:r>
              <a:rPr lang="nl-NL" dirty="0" err="1"/>
              <a:t>to</a:t>
            </a:r>
            <a:r>
              <a:rPr lang="nl-NL" dirty="0"/>
              <a:t> </a:t>
            </a:r>
            <a:r>
              <a:rPr lang="nl-NL" dirty="0" err="1"/>
              <a:t>write</a:t>
            </a:r>
            <a:r>
              <a:rPr lang="nl-NL" dirty="0"/>
              <a:t> </a:t>
            </a:r>
            <a:r>
              <a:rPr lang="nl-NL" dirty="0" err="1"/>
              <a:t>and</a:t>
            </a:r>
            <a:r>
              <a:rPr lang="nl-NL" dirty="0"/>
              <a:t> </a:t>
            </a:r>
            <a:r>
              <a:rPr lang="nl-NL" dirty="0" err="1"/>
              <a:t>maintain</a:t>
            </a:r>
            <a:endParaRPr lang="nl-NL" dirty="0"/>
          </a:p>
          <a:p>
            <a:r>
              <a:rPr lang="nl-NL" dirty="0"/>
              <a:t>Superior (10-1000 </a:t>
            </a:r>
            <a:r>
              <a:rPr lang="nl-NL" dirty="0" err="1"/>
              <a:t>times</a:t>
            </a:r>
            <a:r>
              <a:rPr lang="nl-NL" dirty="0"/>
              <a:t> </a:t>
            </a:r>
            <a:r>
              <a:rPr lang="nl-NL" dirty="0" err="1"/>
              <a:t>better</a:t>
            </a:r>
            <a:r>
              <a:rPr lang="nl-NL" dirty="0"/>
              <a:t>) </a:t>
            </a:r>
            <a:br>
              <a:rPr lang="nl-NL" dirty="0"/>
            </a:br>
            <a:r>
              <a:rPr lang="nl-NL" dirty="0"/>
              <a:t>performance</a:t>
            </a:r>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Tree>
    <p:extLst>
      <p:ext uri="{BB962C8B-B14F-4D97-AF65-F5344CB8AC3E}">
        <p14:creationId xmlns:p14="http://schemas.microsoft.com/office/powerpoint/2010/main" val="30755482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41316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br>
              <a:rPr lang="nl-NL" dirty="0"/>
            </a:b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r>
              <a:rPr lang="nl-NL" dirty="0"/>
              <a:t> – performance &amp; </a:t>
            </a:r>
            <a:r>
              <a:rPr lang="nl-NL" dirty="0" err="1"/>
              <a:t>scalability</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err="1"/>
              <a:t>before</a:t>
            </a:r>
            <a:r>
              <a:rPr lang="nl-NL" dirty="0"/>
              <a:t> </a:t>
            </a:r>
            <a:r>
              <a:rPr lang="nl-NL" dirty="0" err="1"/>
              <a:t>the</a:t>
            </a:r>
            <a:r>
              <a:rPr lang="nl-NL" dirty="0"/>
              <a:t> transaction </a:t>
            </a:r>
            <a:r>
              <a:rPr lang="nl-NL" dirty="0" err="1"/>
              <a:t>completes</a:t>
            </a:r>
            <a:r>
              <a:rPr lang="nl-NL" dirty="0"/>
              <a:t>]</a:t>
            </a:r>
            <a:br>
              <a:rPr lang="nl-NL" dirty="0"/>
            </a:br>
            <a:r>
              <a:rPr lang="nl-NL" dirty="0"/>
              <a:t>in 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a:t>I</a:t>
            </a:r>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br>
              <a:rPr lang="nl-NL" dirty="0"/>
            </a:br>
            <a:r>
              <a:rPr lang="nl-NL" dirty="0"/>
              <a:t>in order </a:t>
            </a:r>
            <a:r>
              <a:rPr lang="nl-NL" dirty="0" err="1"/>
              <a:t>to</a:t>
            </a:r>
            <a:r>
              <a:rPr lang="nl-NL" dirty="0"/>
              <a:t> have </a:t>
            </a:r>
            <a:r>
              <a:rPr lang="nl-NL" b="1" dirty="0"/>
              <a:t>C</a:t>
            </a:r>
          </a:p>
          <a:p>
            <a:r>
              <a:rPr lang="nl-NL" dirty="0" err="1"/>
              <a:t>Two-phase</a:t>
            </a:r>
            <a:r>
              <a:rPr lang="nl-NL" dirty="0"/>
              <a:t> </a:t>
            </a:r>
            <a:r>
              <a:rPr lang="nl-NL" dirty="0" err="1"/>
              <a:t>commit</a:t>
            </a:r>
            <a:r>
              <a:rPr lang="nl-NL" dirty="0"/>
              <a:t> (</a:t>
            </a:r>
            <a:r>
              <a:rPr lang="nl-NL" dirty="0" err="1"/>
              <a:t>across</a:t>
            </a:r>
            <a:r>
              <a:rPr lang="nl-NL" dirty="0"/>
              <a:t> multiple </a:t>
            </a:r>
            <a:r>
              <a:rPr lang="nl-NL" dirty="0" err="1"/>
              <a:t>participants</a:t>
            </a:r>
            <a:r>
              <a:rPr lang="nl-NL" dirty="0"/>
              <a:t>) </a:t>
            </a:r>
            <a:br>
              <a:rPr lang="nl-NL" dirty="0"/>
            </a:br>
            <a:r>
              <a:rPr lang="nl-NL" dirty="0" err="1"/>
              <a:t>introduces</a:t>
            </a:r>
            <a:r>
              <a:rPr lang="nl-NL" dirty="0"/>
              <a:t> </a:t>
            </a:r>
            <a:r>
              <a:rPr lang="nl-NL" dirty="0" err="1"/>
              <a:t>complexity</a:t>
            </a:r>
            <a:r>
              <a:rPr lang="nl-NL" dirty="0"/>
              <a:t>, </a:t>
            </a:r>
            <a:r>
              <a:rPr lang="nl-NL" dirty="0" err="1"/>
              <a:t>dependencies</a:t>
            </a:r>
            <a:r>
              <a:rPr lang="nl-NL" dirty="0"/>
              <a:t> </a:t>
            </a:r>
            <a:r>
              <a:rPr lang="nl-NL" dirty="0" err="1"/>
              <a:t>and</a:t>
            </a:r>
            <a:r>
              <a:rPr lang="nl-NL" dirty="0"/>
              <a:t> </a:t>
            </a:r>
            <a:r>
              <a:rPr lang="nl-NL" dirty="0" err="1"/>
              <a:t>delays</a:t>
            </a:r>
            <a:r>
              <a:rPr lang="nl-NL" dirty="0"/>
              <a:t>,</a:t>
            </a:r>
            <a:br>
              <a:rPr lang="nl-NL" dirty="0"/>
            </a:br>
            <a:r>
              <a:rPr lang="nl-NL" dirty="0" err="1"/>
              <a:t>yet</a:t>
            </a:r>
            <a:r>
              <a:rPr lang="nl-NL" dirty="0"/>
              <a:t> </a:t>
            </a:r>
            <a:r>
              <a:rPr lang="nl-NL" dirty="0" err="1"/>
              <a:t>required</a:t>
            </a:r>
            <a:r>
              <a:rPr lang="nl-NL" dirty="0"/>
              <a:t> </a:t>
            </a:r>
            <a:r>
              <a:rPr lang="nl-NL" dirty="0" err="1"/>
              <a:t>for</a:t>
            </a:r>
            <a:r>
              <a:rPr lang="nl-NL" dirty="0"/>
              <a:t> </a:t>
            </a:r>
            <a:r>
              <a:rPr lang="nl-NL" b="1" dirty="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75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yperledger fabric">
            <a:extLst>
              <a:ext uri="{FF2B5EF4-FFF2-40B4-BE49-F238E27FC236}">
                <a16:creationId xmlns:a16="http://schemas.microsoft.com/office/drawing/2014/main" id="{E910F0A4-0B42-469E-80CD-7F06978242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2723127"/>
            <a:ext cx="1916309" cy="41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a:t>
            </a:r>
            <a:r>
              <a:rPr lang="en-US" sz="2320" dirty="0" err="1">
                <a:latin typeface="Lucida Console" panose="020B0609040504020204" pitchFamily="49" charset="0"/>
              </a:rPr>
              <a:t>codeone</a:t>
            </a:r>
            <a:r>
              <a:rPr lang="en-US" sz="2320" dirty="0">
                <a:latin typeface="Lucida Console" panose="020B0609040504020204" pitchFamily="49" charset="0"/>
              </a:rPr>
              <a:t>'</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t>
            </a:r>
            <a:r>
              <a:rPr lang="en-US" dirty="0" err="1"/>
              <a:t>n’est</a:t>
            </a:r>
            <a:r>
              <a:rPr lang="en-US" dirty="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52</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a:t>OO, XML,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55</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5621924" y="2542683"/>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297" y="2354959"/>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004271" y="3615784"/>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583" y="4201521"/>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f you cannot fight them join the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5428" y="96392"/>
            <a:ext cx="2228414" cy="222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if you cannot fight them join them"/>
          <p:cNvPicPr>
            <a:picLocks noChangeAspect="1" noChangeArrowheads="1"/>
          </p:cNvPicPr>
          <p:nvPr/>
        </p:nvPicPr>
        <p:blipFill rotWithShape="1">
          <a:blip r:embed="rId14">
            <a:extLst>
              <a:ext uri="{28A0092B-C50C-407E-A947-70E740481C1C}">
                <a14:useLocalDpi xmlns:a14="http://schemas.microsoft.com/office/drawing/2010/main" val="0"/>
              </a:ext>
            </a:extLst>
          </a:blip>
          <a:srcRect b="44557"/>
          <a:stretch/>
        </p:blipFill>
        <p:spPr bwMode="auto">
          <a:xfrm>
            <a:off x="6735428" y="91863"/>
            <a:ext cx="2228414" cy="12354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hyperledger fabric">
            <a:extLst>
              <a:ext uri="{FF2B5EF4-FFF2-40B4-BE49-F238E27FC236}">
                <a16:creationId xmlns:a16="http://schemas.microsoft.com/office/drawing/2014/main" id="{D40F5025-3308-4E51-B786-2C8ABC60AD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7533" y="3679421"/>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oracle cloud blockchain service">
            <a:extLst>
              <a:ext uri="{FF2B5EF4-FFF2-40B4-BE49-F238E27FC236}">
                <a16:creationId xmlns:a16="http://schemas.microsoft.com/office/drawing/2014/main" id="{9A8D8F2F-0086-4542-B479-072AF8DEAE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1099" y="3062109"/>
            <a:ext cx="1113504" cy="701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redis logo">
            <a:extLst>
              <a:ext uri="{FF2B5EF4-FFF2-40B4-BE49-F238E27FC236}">
                <a16:creationId xmlns:a16="http://schemas.microsoft.com/office/drawing/2014/main" id="{C2324727-C96F-4CE2-9B92-C5F2D4565D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01940" y="2324806"/>
            <a:ext cx="1135703" cy="9587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essbase">
            <a:extLst>
              <a:ext uri="{FF2B5EF4-FFF2-40B4-BE49-F238E27FC236}">
                <a16:creationId xmlns:a16="http://schemas.microsoft.com/office/drawing/2014/main" id="{0EB10AAC-C8F4-4744-B196-FDCBE33B45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5476" y="965819"/>
            <a:ext cx="1592203" cy="45429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9E85FD5C-CDC6-4123-87A7-E16E227813E3}"/>
              </a:ext>
            </a:extLst>
          </p:cNvPr>
          <p:cNvPicPr>
            <a:picLocks noChangeAspect="1"/>
          </p:cNvPicPr>
          <p:nvPr/>
        </p:nvPicPr>
        <p:blipFill>
          <a:blip r:embed="rId19"/>
          <a:stretch>
            <a:fillRect/>
          </a:stretch>
        </p:blipFill>
        <p:spPr>
          <a:xfrm>
            <a:off x="3849431" y="490030"/>
            <a:ext cx="552509" cy="494204"/>
          </a:xfrm>
          <a:prstGeom prst="rect">
            <a:avLst/>
          </a:prstGeom>
        </p:spPr>
      </p:pic>
      <p:pic>
        <p:nvPicPr>
          <p:cNvPr id="3" name="Picture 2" descr="Image result for the oracle database logo">
            <a:extLst>
              <a:ext uri="{FF2B5EF4-FFF2-40B4-BE49-F238E27FC236}">
                <a16:creationId xmlns:a16="http://schemas.microsoft.com/office/drawing/2014/main" id="{48313BB1-1700-499D-AE95-205B42BD8E0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15224" y="266565"/>
            <a:ext cx="1046539" cy="56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42" presetClass="entr" presetSubtype="0" fill="hold" nodeType="afterEffect">
                                  <p:stCondLst>
                                    <p:cond delay="50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1000"/>
                                        <p:tgtEl>
                                          <p:spTgt spid="2050"/>
                                        </p:tgtEl>
                                      </p:cBhvr>
                                    </p:animEffect>
                                    <p:anim calcmode="lin" valueType="num">
                                      <p:cBhvr>
                                        <p:cTn id="30" dur="1000" fill="hold"/>
                                        <p:tgtEl>
                                          <p:spTgt spid="2050"/>
                                        </p:tgtEl>
                                        <p:attrNameLst>
                                          <p:attrName>ppt_x</p:attrName>
                                        </p:attrNameLst>
                                      </p:cBhvr>
                                      <p:tavLst>
                                        <p:tav tm="0">
                                          <p:val>
                                            <p:strVal val="#ppt_x"/>
                                          </p:val>
                                        </p:tav>
                                        <p:tav tm="100000">
                                          <p:val>
                                            <p:strVal val="#ppt_x"/>
                                          </p:val>
                                        </p:tav>
                                      </p:tavLst>
                                    </p:anim>
                                    <p:anim calcmode="lin" valueType="num">
                                      <p:cBhvr>
                                        <p:cTn id="31" dur="1000" fill="hold"/>
                                        <p:tgtEl>
                                          <p:spTgt spid="2050"/>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0" presetClass="exit" presetSubtype="0" fill="hold" nodeType="afterEffect">
                                  <p:stCondLst>
                                    <p:cond delay="3500"/>
                                  </p:stCondLst>
                                  <p:childTnLst>
                                    <p:animEffect transition="out" filter="fade">
                                      <p:cBhvr>
                                        <p:cTn id="34" dur="1750"/>
                                        <p:tgtEl>
                                          <p:spTgt spid="2050"/>
                                        </p:tgtEl>
                                      </p:cBhvr>
                                    </p:animEffect>
                                    <p:set>
                                      <p:cBhvr>
                                        <p:cTn id="35" dur="1" fill="hold">
                                          <p:stCondLst>
                                            <p:cond delay="17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a:solidFill>
                  <a:schemeClr val="tx2">
                    <a:lumMod val="40000"/>
                    <a:lumOff val="60000"/>
                  </a:schemeClr>
                </a:solidFill>
              </a:rPr>
              <a:t>SQL</a:t>
            </a:r>
          </a:p>
          <a:p>
            <a:pPr algn="ctr"/>
            <a:r>
              <a:rPr lang="en-US" sz="1300" dirty="0">
                <a:solidFill>
                  <a:schemeClr val="tx2">
                    <a:lumMod val="40000"/>
                    <a:lumOff val="60000"/>
                  </a:schemeClr>
                </a:solidFill>
              </a:rPr>
              <a:t>RDBMS</a:t>
            </a:r>
          </a:p>
          <a:p>
            <a:pPr algn="ctr"/>
            <a:r>
              <a:rPr lang="en-US" sz="1300" dirty="0">
                <a:solidFill>
                  <a:schemeClr val="tx2">
                    <a:lumMod val="40000"/>
                    <a:lumOff val="60000"/>
                  </a:schemeClr>
                </a:solidFill>
              </a:rPr>
              <a:t>ACID</a:t>
            </a:r>
            <a:endParaRPr lang="nl-NL" sz="1300" dirty="0" err="1">
              <a:solidFill>
                <a:schemeClr val="tx2">
                  <a:lumMod val="40000"/>
                  <a:lumOff val="60000"/>
                </a:schemeClr>
              </a:solidFill>
            </a:endParaRPr>
          </a:p>
        </p:txBody>
      </p:sp>
      <p:pic>
        <p:nvPicPr>
          <p:cNvPr id="5" name="Picture 4" descr="Image result for the oracle database logo">
            <a:extLst>
              <a:ext uri="{FF2B5EF4-FFF2-40B4-BE49-F238E27FC236}">
                <a16:creationId xmlns:a16="http://schemas.microsoft.com/office/drawing/2014/main" id="{EF85CA7E-E5DE-489D-A0CE-05B686A07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33" y="96083"/>
            <a:ext cx="1046539" cy="56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5971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Running Count </a:t>
            </a:r>
            <a:br>
              <a:rPr lang="en-US" dirty="0"/>
            </a:br>
            <a:r>
              <a:rPr lang="en-US" dirty="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29" name="Picture 28" descr="Image result for the oracle database logo">
            <a:extLst>
              <a:ext uri="{FF2B5EF4-FFF2-40B4-BE49-F238E27FC236}">
                <a16:creationId xmlns:a16="http://schemas.microsoft.com/office/drawing/2014/main" id="{80ABFB61-53E1-4983-82C2-FE4378A1C4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9544" y="148347"/>
            <a:ext cx="1046539" cy="56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790"/>
                                        </p:tgtEl>
                                        <p:attrNameLst>
                                          <p:attrName>style.visibility</p:attrName>
                                        </p:attrNameLst>
                                      </p:cBhvr>
                                      <p:to>
                                        <p:strVal val="visible"/>
                                      </p:to>
                                    </p:set>
                                    <p:animEffect transition="in" filter="fade">
                                      <p:cBhvr>
                                        <p:cTn id="16" dur="500"/>
                                        <p:tgtEl>
                                          <p:spTgt spid="327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fade">
                                      <p:cBhvr>
                                        <p:cTn id="22" dur="500"/>
                                        <p:tgtEl>
                                          <p:spTgt spid="327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Effect transition="in" filter="fade">
                                      <p:cBhvr>
                                        <p:cTn id="33" dur="500"/>
                                        <p:tgtEl>
                                          <p:spTgt spid="327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33794"/>
                                        </p:tgtEl>
                                        <p:attrNameLst>
                                          <p:attrName>style.visibility</p:attrName>
                                        </p:attrNameLst>
                                      </p:cBhvr>
                                      <p:to>
                                        <p:strVal val="visible"/>
                                      </p:to>
                                    </p:set>
                                    <p:animEffect transition="in" filter="fade">
                                      <p:cBhvr>
                                        <p:cTn id="52" dur="500"/>
                                        <p:tgtEl>
                                          <p:spTgt spid="337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772"/>
                                        </p:tgtEl>
                                        <p:attrNameLst>
                                          <p:attrName>style.visibility</p:attrName>
                                        </p:attrNameLst>
                                      </p:cBhvr>
                                      <p:to>
                                        <p:strVal val="visible"/>
                                      </p:to>
                                    </p:set>
                                    <p:animEffect transition="in" filter="fade">
                                      <p:cBhvr>
                                        <p:cTn id="57" dur="500"/>
                                        <p:tgtEl>
                                          <p:spTgt spid="327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784"/>
                                        </p:tgtEl>
                                        <p:attrNameLst>
                                          <p:attrName>style.visibility</p:attrName>
                                        </p:attrNameLst>
                                      </p:cBhvr>
                                      <p:to>
                                        <p:strVal val="visible"/>
                                      </p:to>
                                    </p:set>
                                    <p:animEffect transition="in" filter="fade">
                                      <p:cBhvr>
                                        <p:cTn id="72" dur="500"/>
                                        <p:tgtEl>
                                          <p:spTgt spid="3278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780"/>
                                        </p:tgtEl>
                                        <p:attrNameLst>
                                          <p:attrName>style.visibility</p:attrName>
                                        </p:attrNameLst>
                                      </p:cBhvr>
                                      <p:to>
                                        <p:strVal val="visible"/>
                                      </p:to>
                                    </p:set>
                                    <p:animEffect transition="in" filter="fade">
                                      <p:cBhvr>
                                        <p:cTn id="82" dur="500"/>
                                        <p:tgtEl>
                                          <p:spTgt spid="327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776"/>
                                        </p:tgtEl>
                                        <p:attrNameLst>
                                          <p:attrName>style.visibility</p:attrName>
                                        </p:attrNameLst>
                                      </p:cBhvr>
                                      <p:to>
                                        <p:strVal val="visible"/>
                                      </p:to>
                                    </p:set>
                                    <p:animEffect transition="in" filter="fade">
                                      <p:cBhvr>
                                        <p:cTn id="9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Database XE – </a:t>
            </a:r>
            <a:r>
              <a:rPr lang="en-US" dirty="0" err="1"/>
              <a:t>eXpress</a:t>
            </a:r>
            <a:r>
              <a:rPr lang="en-US" dirty="0"/>
              <a:t> Edition</a:t>
            </a:r>
            <a:endParaRPr lang="nl-NL" dirty="0"/>
          </a:p>
        </p:txBody>
      </p:sp>
      <p:sp>
        <p:nvSpPr>
          <p:cNvPr id="3" name="Content Placeholder 2"/>
          <p:cNvSpPr>
            <a:spLocks noGrp="1"/>
          </p:cNvSpPr>
          <p:nvPr>
            <p:ph idx="1"/>
          </p:nvPr>
        </p:nvSpPr>
        <p:spPr>
          <a:xfrm>
            <a:off x="720003" y="877008"/>
            <a:ext cx="8026432" cy="3780000"/>
          </a:xfrm>
        </p:spPr>
        <p:txBody>
          <a:bodyPr/>
          <a:lstStyle/>
          <a:p>
            <a:endParaRPr lang="en-US" dirty="0"/>
          </a:p>
          <a:p>
            <a:endParaRPr lang="en-US" dirty="0"/>
          </a:p>
          <a:p>
            <a:endParaRPr lang="en-US" dirty="0"/>
          </a:p>
          <a:p>
            <a:endParaRPr lang="en-US" dirty="0"/>
          </a:p>
          <a:p>
            <a:r>
              <a:rPr lang="en-US" dirty="0"/>
              <a:t>Current version: XE 11gR2</a:t>
            </a:r>
          </a:p>
          <a:p>
            <a:r>
              <a:rPr lang="en-US" dirty="0"/>
              <a:t>Available since October 2018: XE 18c, with yearly releases (19c, 20c, …)</a:t>
            </a:r>
          </a:p>
          <a:p>
            <a:r>
              <a:rPr lang="en-US" dirty="0"/>
              <a:t>All functionality of single instance Oracle Database Enterprise Edition </a:t>
            </a:r>
            <a:br>
              <a:rPr lang="en-US" dirty="0"/>
            </a:br>
            <a:r>
              <a:rPr lang="en-US" dirty="0"/>
              <a:t>plus Extra Options </a:t>
            </a:r>
          </a:p>
          <a:p>
            <a:pPr lvl="1"/>
            <a:r>
              <a:rPr lang="en-US" sz="1200" dirty="0"/>
              <a:t>(including R, Machine Learning, Spatial, Compression, Multi Tenant – for 3 PDBs, Partitioning)</a:t>
            </a:r>
          </a:p>
          <a:p>
            <a:r>
              <a:rPr lang="en-US" dirty="0"/>
              <a:t>Code and Data Compatible with other editions – including plug/unplug</a:t>
            </a:r>
          </a:p>
          <a:p>
            <a:r>
              <a:rPr lang="en-US" dirty="0"/>
              <a:t>Resource Limitations for 18c:</a:t>
            </a:r>
          </a:p>
          <a:p>
            <a:pPr lvl="1"/>
            <a:r>
              <a:rPr lang="nl-NL" sz="1600" dirty="0"/>
              <a:t>2 </a:t>
            </a:r>
            <a:r>
              <a:rPr lang="nl-NL" sz="1600" dirty="0" err="1"/>
              <a:t>CPUs</a:t>
            </a:r>
            <a:endParaRPr lang="nl-NL" sz="1600" dirty="0"/>
          </a:p>
          <a:p>
            <a:pPr lvl="1"/>
            <a:r>
              <a:rPr lang="nl-NL" sz="1600" dirty="0"/>
              <a:t>2 GB of memory</a:t>
            </a:r>
          </a:p>
          <a:p>
            <a:pPr lvl="1"/>
            <a:r>
              <a:rPr lang="nl-NL" sz="1600" dirty="0"/>
              <a:t>12 GB of disk </a:t>
            </a:r>
            <a:r>
              <a:rPr lang="nl-NL" sz="1600" dirty="0" err="1"/>
              <a:t>space</a:t>
            </a:r>
            <a:r>
              <a:rPr lang="nl-NL" sz="1600" dirty="0"/>
              <a:t> (</a:t>
            </a:r>
            <a:r>
              <a:rPr lang="nl-NL" sz="1600" dirty="0" err="1"/>
              <a:t>using</a:t>
            </a:r>
            <a:r>
              <a:rPr lang="nl-NL" sz="1600" dirty="0"/>
              <a:t> </a:t>
            </a:r>
            <a:r>
              <a:rPr lang="nl-NL" sz="1600" dirty="0" err="1"/>
              <a:t>Compression</a:t>
            </a:r>
            <a:r>
              <a:rPr lang="nl-NL" sz="1600" dirty="0"/>
              <a:t> </a:t>
            </a:r>
            <a:r>
              <a:rPr lang="nl-NL" sz="1600" dirty="0" err="1"/>
              <a:t>effectively</a:t>
            </a:r>
            <a:r>
              <a:rPr lang="nl-NL" sz="1600" dirty="0"/>
              <a:t> 40 GB of data)</a:t>
            </a:r>
          </a:p>
          <a:p>
            <a:pPr lvl="1"/>
            <a:r>
              <a:rPr lang="en-US" sz="1600" dirty="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pic>
        <p:nvPicPr>
          <p:cNvPr id="6" name="Picture 5"/>
          <p:cNvPicPr>
            <a:picLocks noChangeAspect="1"/>
          </p:cNvPicPr>
          <p:nvPr/>
        </p:nvPicPr>
        <p:blipFill>
          <a:blip r:embed="rId2"/>
          <a:stretch>
            <a:fillRect/>
          </a:stretch>
        </p:blipFill>
        <p:spPr>
          <a:xfrm>
            <a:off x="719999" y="648001"/>
            <a:ext cx="7837914" cy="1343936"/>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app.compendium.com/uploads/user/e7c690e8-6ff9-102a-ac6d-e4aebca50425/0646968b-e777-454e-94ee-c5076940f474/Image/5840ff7eb39469d33d0e64e5832aa683/community_xe_512.png">
            <a:extLst>
              <a:ext uri="{FF2B5EF4-FFF2-40B4-BE49-F238E27FC236}">
                <a16:creationId xmlns:a16="http://schemas.microsoft.com/office/drawing/2014/main" id="{4EF631BC-9882-46EA-B4B9-E0EB17511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837" y="-167581"/>
            <a:ext cx="1568163" cy="1568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lated image">
            <a:hlinkClick r:id="rId5" action="ppaction://hlinksldjump"/>
            <a:extLst>
              <a:ext uri="{FF2B5EF4-FFF2-40B4-BE49-F238E27FC236}">
                <a16:creationId xmlns:a16="http://schemas.microsoft.com/office/drawing/2014/main" id="{19B75B5C-A010-4EEC-BD7E-4F61F0F19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913" y="4618380"/>
            <a:ext cx="506968" cy="28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nl-NL" dirty="0"/>
          </a:p>
        </p:txBody>
      </p:sp>
      <p:sp>
        <p:nvSpPr>
          <p:cNvPr id="3" name="Content Placeholder 2"/>
          <p:cNvSpPr>
            <a:spLocks noGrp="1"/>
          </p:cNvSpPr>
          <p:nvPr>
            <p:ph idx="1"/>
          </p:nvPr>
        </p:nvSpPr>
        <p:spPr/>
        <p:txBody>
          <a:bodyPr/>
          <a:lstStyle/>
          <a:p>
            <a:r>
              <a:rPr lang="en-US" dirty="0"/>
              <a:t>Agile | Flexible | Scalable | (Re)Deployable</a:t>
            </a:r>
            <a:br>
              <a:rPr lang="en-US" dirty="0"/>
            </a:br>
            <a:endParaRPr lang="en-US" dirty="0"/>
          </a:p>
          <a:p>
            <a:r>
              <a:rPr lang="en-US" dirty="0"/>
              <a:t>Independent | Decoupled | Isolated</a:t>
            </a:r>
            <a:br>
              <a:rPr lang="en-US" dirty="0"/>
            </a:br>
            <a:endParaRPr lang="en-US" dirty="0"/>
          </a:p>
          <a:p>
            <a:r>
              <a:rPr lang="en-US" dirty="0"/>
              <a:t>Communicate asynchronously, via events</a:t>
            </a:r>
            <a:br>
              <a:rPr lang="en-US" dirty="0"/>
            </a:br>
            <a:endParaRPr lang="en-US" dirty="0"/>
          </a:p>
          <a:p>
            <a:r>
              <a:rPr lang="en-US" dirty="0"/>
              <a:t>Have their own </a:t>
            </a:r>
            <a:r>
              <a:rPr lang="en-US" i="1" dirty="0"/>
              <a:t>private</a:t>
            </a:r>
            <a:r>
              <a:rPr lang="en-US" dirty="0"/>
              <a:t> bounded context </a:t>
            </a:r>
            <a:br>
              <a:rPr lang="en-US" dirty="0"/>
            </a:br>
            <a:r>
              <a:rPr lang="en-US" dirty="0"/>
              <a:t>– the data they require to function</a:t>
            </a:r>
          </a:p>
          <a:p>
            <a:pPr lvl="1"/>
            <a:r>
              <a:rPr lang="en-US" dirty="0"/>
              <a:t>Their </a:t>
            </a:r>
            <a:r>
              <a:rPr lang="en-US" b="1" dirty="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of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CodeOne</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71</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97166" y="823878"/>
            <a:ext cx="7098645" cy="3886767"/>
            <a:chOff x="1080038" y="936000"/>
            <a:chExt cx="7098645" cy="3886767"/>
          </a:xfrm>
        </p:grpSpPr>
        <p:pic>
          <p:nvPicPr>
            <p:cNvPr id="30" name="Picture 29"/>
            <p:cNvPicPr>
              <a:picLocks noChangeAspect="1"/>
            </p:cNvPicPr>
            <p:nvPr/>
          </p:nvPicPr>
          <p:blipFill>
            <a:blip r:embed="rId3">
              <a:clrChange>
                <a:clrFrom>
                  <a:srgbClr val="FFFDFF"/>
                </a:clrFrom>
                <a:clrTo>
                  <a:srgbClr val="FFFDFF">
                    <a:alpha val="0"/>
                  </a:srgbClr>
                </a:clrTo>
              </a:clrChange>
            </a:blip>
            <a:stretch>
              <a:fillRect/>
            </a:stretch>
          </p:blipFill>
          <p:spPr>
            <a:xfrm>
              <a:off x="1080038" y="1050540"/>
              <a:ext cx="7098645" cy="3772227"/>
            </a:xfrm>
            <a:prstGeom prst="rect">
              <a:avLst/>
            </a:prstGeom>
          </p:spPr>
        </p:pic>
        <p:sp>
          <p:nvSpPr>
            <p:cNvPr id="31" name="Rectangle 30"/>
            <p:cNvSpPr/>
            <p:nvPr/>
          </p:nvSpPr>
          <p:spPr>
            <a:xfrm>
              <a:off x="2662084" y="936000"/>
              <a:ext cx="3782961" cy="3569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74</a:t>
            </a:fld>
            <a:endParaRPr lang="nl-NL"/>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35610" y="2568174"/>
            <a:ext cx="1049424" cy="159134"/>
          </a:xfrm>
          <a:prstGeom prst="rect">
            <a:avLst/>
          </a:prstGeom>
        </p:spPr>
      </p:pic>
      <p:pic>
        <p:nvPicPr>
          <p:cNvPr id="7"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358" y="1680451"/>
            <a:ext cx="1346083" cy="62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8541" y="3044788"/>
            <a:ext cx="884818" cy="335028"/>
          </a:xfrm>
          <a:prstGeom prst="rect">
            <a:avLst/>
          </a:prstGeom>
        </p:spPr>
      </p:pic>
      <p:pic>
        <p:nvPicPr>
          <p:cNvPr id="10" name="Picture 16" descr="Image result for rest api"/>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1811913" y="743496"/>
            <a:ext cx="876637" cy="2314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661" y="1688205"/>
            <a:ext cx="910965" cy="926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0722" y="2653157"/>
            <a:ext cx="737749" cy="4952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ive 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4219" y="2645610"/>
            <a:ext cx="858449" cy="798357"/>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494" y="2824531"/>
            <a:ext cx="399837" cy="736239"/>
          </a:xfrm>
          <a:prstGeom prst="rect">
            <a:avLst/>
          </a:prstGeom>
        </p:spPr>
      </p:pic>
      <p:sp>
        <p:nvSpPr>
          <p:cNvPr id="17" name="Rectangle 16"/>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8" name="Rectangle 17"/>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9" name="Rectangle 18"/>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20" name="Picture 2" descr="Image result for couchd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ria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1913" y="2653157"/>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hypertable.org/global/img/logo-hypertabl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6348" y="3550484"/>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azelcast"/>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emcached"/>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588" y="2709551"/>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elastic search"/>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0267" y="3901778"/>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logo kaf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504" y="976051"/>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1"/>
          <a:stretch>
            <a:fillRect/>
          </a:stretch>
        </p:blipFill>
        <p:spPr>
          <a:xfrm>
            <a:off x="800598" y="1872600"/>
            <a:ext cx="362490" cy="528879"/>
          </a:xfrm>
          <a:prstGeom prst="rect">
            <a:avLst/>
          </a:prstGeom>
        </p:spPr>
      </p:pic>
      <p:pic>
        <p:nvPicPr>
          <p:cNvPr id="28" name="Picture 2" descr="Image result for aws dynam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7102" y="1278776"/>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ark sql"/>
          <p:cNvPicPr>
            <a:picLocks noChangeAspect="1" noChangeArrowheads="1"/>
          </p:cNvPicPr>
          <p:nvPr/>
        </p:nvPicPr>
        <p:blipFill rotWithShape="1">
          <a:blip r:embed="rId23">
            <a:extLst>
              <a:ext uri="{28A0092B-C50C-407E-A947-70E740481C1C}">
                <a14:useLocalDpi xmlns:a14="http://schemas.microsoft.com/office/drawing/2010/main" val="0"/>
              </a:ext>
            </a:extLst>
          </a:blip>
          <a:srcRect t="28147" b="28379"/>
          <a:stretch/>
        </p:blipFill>
        <p:spPr bwMode="auto">
          <a:xfrm>
            <a:off x="4829369" y="1102104"/>
            <a:ext cx="1313334" cy="411088"/>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Image result for sq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734" y="303887"/>
            <a:ext cx="1160205" cy="1047135"/>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nosq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0671" y="4456764"/>
            <a:ext cx="874390" cy="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ppt_x"/>
                                          </p:val>
                                        </p:tav>
                                        <p:tav tm="100000">
                                          <p:val>
                                            <p:strVal val="#ppt_x"/>
                                          </p:val>
                                        </p:tav>
                                      </p:tavLst>
                                    </p:anim>
                                    <p:anim calcmode="lin" valueType="num">
                                      <p:cBhvr additive="base">
                                        <p:cTn id="60" dur="100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ppt_x"/>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000" fill="hold"/>
                                        <p:tgtEl>
                                          <p:spTgt spid="25"/>
                                        </p:tgtEl>
                                        <p:attrNameLst>
                                          <p:attrName>ppt_x</p:attrName>
                                        </p:attrNameLst>
                                      </p:cBhvr>
                                      <p:tavLst>
                                        <p:tav tm="0">
                                          <p:val>
                                            <p:strVal val="#ppt_x"/>
                                          </p:val>
                                        </p:tav>
                                        <p:tav tm="100000">
                                          <p:val>
                                            <p:strVal val="#ppt_x"/>
                                          </p:val>
                                        </p:tav>
                                      </p:tavLst>
                                    </p:anim>
                                    <p:anim calcmode="lin" valueType="num">
                                      <p:cBhvr additive="base">
                                        <p:cTn id="80" dur="1000" fill="hold"/>
                                        <p:tgtEl>
                                          <p:spTgt spid="2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72708"/>
                                        </p:tgtEl>
                                        <p:attrNameLst>
                                          <p:attrName>style.visibility</p:attrName>
                                        </p:attrNameLst>
                                      </p:cBhvr>
                                      <p:to>
                                        <p:strVal val="visible"/>
                                      </p:to>
                                    </p:set>
                                    <p:anim calcmode="lin" valueType="num">
                                      <p:cBhvr additive="base">
                                        <p:cTn id="99" dur="500" fill="hold"/>
                                        <p:tgtEl>
                                          <p:spTgt spid="72708"/>
                                        </p:tgtEl>
                                        <p:attrNameLst>
                                          <p:attrName>ppt_x</p:attrName>
                                        </p:attrNameLst>
                                      </p:cBhvr>
                                      <p:tavLst>
                                        <p:tav tm="0">
                                          <p:val>
                                            <p:strVal val="#ppt_x"/>
                                          </p:val>
                                        </p:tav>
                                        <p:tav tm="100000">
                                          <p:val>
                                            <p:strVal val="#ppt_x"/>
                                          </p:val>
                                        </p:tav>
                                      </p:tavLst>
                                    </p:anim>
                                    <p:anim calcmode="lin" valueType="num">
                                      <p:cBhvr additive="base">
                                        <p:cTn id="100" dur="500" fill="hold"/>
                                        <p:tgtEl>
                                          <p:spTgt spid="727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D8DCE-4A34-45C6-925F-17C6164225F4}"/>
              </a:ext>
            </a:extLst>
          </p:cNvPr>
          <p:cNvSpPr>
            <a:spLocks noGrp="1"/>
          </p:cNvSpPr>
          <p:nvPr>
            <p:ph type="title"/>
          </p:nvPr>
        </p:nvSpPr>
        <p:spPr/>
        <p:txBody>
          <a:bodyPr/>
          <a:lstStyle/>
          <a:p>
            <a:r>
              <a:rPr lang="nl-NL" dirty="0"/>
              <a:t>Summary</a:t>
            </a:r>
            <a:endParaRPr lang="en-NL" dirty="0"/>
          </a:p>
        </p:txBody>
      </p:sp>
      <p:sp>
        <p:nvSpPr>
          <p:cNvPr id="6" name="Content Placeholder 5">
            <a:extLst>
              <a:ext uri="{FF2B5EF4-FFF2-40B4-BE49-F238E27FC236}">
                <a16:creationId xmlns:a16="http://schemas.microsoft.com/office/drawing/2014/main" id="{470513C7-52B0-42BF-8D98-033E502A4E15}"/>
              </a:ext>
            </a:extLst>
          </p:cNvPr>
          <p:cNvSpPr>
            <a:spLocks noGrp="1"/>
          </p:cNvSpPr>
          <p:nvPr>
            <p:ph idx="1"/>
          </p:nvPr>
        </p:nvSpPr>
        <p:spPr/>
        <p:txBody>
          <a:bodyPr/>
          <a:lstStyle/>
          <a:p>
            <a:r>
              <a:rPr lang="nl-NL" dirty="0"/>
              <a:t>Multiple types of data</a:t>
            </a:r>
          </a:p>
          <a:p>
            <a:pPr lvl="1"/>
            <a:r>
              <a:rPr lang="nl-NL" dirty="0" err="1"/>
              <a:t>Stored</a:t>
            </a:r>
            <a:r>
              <a:rPr lang="nl-NL" dirty="0"/>
              <a:t> </a:t>
            </a:r>
            <a:r>
              <a:rPr lang="nl-NL" dirty="0" err="1"/>
              <a:t>and</a:t>
            </a:r>
            <a:r>
              <a:rPr lang="nl-NL" dirty="0"/>
              <a:t> </a:t>
            </a:r>
            <a:r>
              <a:rPr lang="nl-NL" dirty="0" err="1"/>
              <a:t>processed</a:t>
            </a:r>
            <a:r>
              <a:rPr lang="nl-NL" dirty="0"/>
              <a:t> in different </a:t>
            </a:r>
            <a:r>
              <a:rPr lang="nl-NL" dirty="0" err="1"/>
              <a:t>ways</a:t>
            </a:r>
            <a:endParaRPr lang="nl-NL" dirty="0"/>
          </a:p>
          <a:p>
            <a:r>
              <a:rPr lang="nl-NL" dirty="0"/>
              <a:t>Same data </a:t>
            </a:r>
            <a:r>
              <a:rPr lang="nl-NL" dirty="0" err="1"/>
              <a:t>sometimes</a:t>
            </a:r>
            <a:r>
              <a:rPr lang="nl-NL" dirty="0"/>
              <a:t> </a:t>
            </a:r>
            <a:r>
              <a:rPr lang="nl-NL" dirty="0" err="1"/>
              <a:t>used</a:t>
            </a:r>
            <a:r>
              <a:rPr lang="nl-NL" dirty="0"/>
              <a:t> in multiple, different </a:t>
            </a:r>
            <a:r>
              <a:rPr lang="nl-NL" dirty="0" err="1"/>
              <a:t>ways</a:t>
            </a:r>
            <a:endParaRPr lang="nl-NL" dirty="0"/>
          </a:p>
          <a:p>
            <a:pPr lvl="1"/>
            <a:r>
              <a:rPr lang="nl-NL" dirty="0" err="1"/>
              <a:t>Stored</a:t>
            </a:r>
            <a:r>
              <a:rPr lang="nl-NL" dirty="0"/>
              <a:t> </a:t>
            </a:r>
            <a:r>
              <a:rPr lang="nl-NL" dirty="0" err="1"/>
              <a:t>and</a:t>
            </a:r>
            <a:r>
              <a:rPr lang="nl-NL" dirty="0"/>
              <a:t> </a:t>
            </a:r>
            <a:r>
              <a:rPr lang="nl-NL" dirty="0" err="1"/>
              <a:t>processed</a:t>
            </a:r>
            <a:r>
              <a:rPr lang="nl-NL" dirty="0"/>
              <a:t> multiple </a:t>
            </a:r>
            <a:r>
              <a:rPr lang="nl-NL" dirty="0" err="1"/>
              <a:t>times</a:t>
            </a:r>
            <a:r>
              <a:rPr lang="nl-NL" dirty="0"/>
              <a:t> – </a:t>
            </a:r>
            <a:r>
              <a:rPr lang="nl-NL" dirty="0" err="1"/>
              <a:t>optimized</a:t>
            </a:r>
            <a:r>
              <a:rPr lang="nl-NL" dirty="0"/>
              <a:t> for </a:t>
            </a:r>
            <a:r>
              <a:rPr lang="nl-NL" dirty="0" err="1"/>
              <a:t>each</a:t>
            </a:r>
            <a:r>
              <a:rPr lang="nl-NL" dirty="0"/>
              <a:t> </a:t>
            </a:r>
            <a:r>
              <a:rPr lang="nl-NL" dirty="0" err="1"/>
              <a:t>use</a:t>
            </a:r>
            <a:r>
              <a:rPr lang="nl-NL" dirty="0"/>
              <a:t> case</a:t>
            </a:r>
          </a:p>
          <a:p>
            <a:r>
              <a:rPr lang="nl-NL" dirty="0"/>
              <a:t>The </a:t>
            </a:r>
            <a:r>
              <a:rPr lang="nl-NL" dirty="0" err="1"/>
              <a:t>meaning</a:t>
            </a:r>
            <a:r>
              <a:rPr lang="nl-NL" dirty="0"/>
              <a:t> of </a:t>
            </a:r>
            <a:r>
              <a:rPr lang="nl-NL" dirty="0" err="1"/>
              <a:t>some</a:t>
            </a:r>
            <a:r>
              <a:rPr lang="nl-NL" dirty="0"/>
              <a:t> </a:t>
            </a:r>
            <a:r>
              <a:rPr lang="nl-NL" dirty="0" err="1"/>
              <a:t>terms</a:t>
            </a:r>
            <a:r>
              <a:rPr lang="nl-NL" dirty="0"/>
              <a:t> </a:t>
            </a:r>
            <a:r>
              <a:rPr lang="nl-NL" dirty="0" err="1"/>
              <a:t>cannot</a:t>
            </a:r>
            <a:r>
              <a:rPr lang="nl-NL" dirty="0"/>
              <a:t> </a:t>
            </a:r>
            <a:r>
              <a:rPr lang="nl-NL" dirty="0" err="1"/>
              <a:t>be</a:t>
            </a:r>
            <a:r>
              <a:rPr lang="nl-NL" dirty="0"/>
              <a:t> taken </a:t>
            </a:r>
            <a:r>
              <a:rPr lang="nl-NL" dirty="0" err="1"/>
              <a:t>too</a:t>
            </a:r>
            <a:r>
              <a:rPr lang="nl-NL" dirty="0"/>
              <a:t> </a:t>
            </a:r>
            <a:r>
              <a:rPr lang="nl-NL" dirty="0" err="1"/>
              <a:t>literally</a:t>
            </a:r>
            <a:endParaRPr lang="nl-NL" dirty="0"/>
          </a:p>
          <a:p>
            <a:pPr lvl="1"/>
            <a:r>
              <a:rPr lang="nl-NL" dirty="0"/>
              <a:t>Real Time </a:t>
            </a:r>
            <a:r>
              <a:rPr lang="nl-NL" dirty="0" err="1"/>
              <a:t>and</a:t>
            </a:r>
            <a:r>
              <a:rPr lang="nl-NL" dirty="0"/>
              <a:t> </a:t>
            </a:r>
            <a:r>
              <a:rPr lang="nl-NL" dirty="0" err="1"/>
              <a:t>Fresh</a:t>
            </a:r>
            <a:endParaRPr lang="nl-NL" dirty="0"/>
          </a:p>
          <a:p>
            <a:pPr lvl="1"/>
            <a:r>
              <a:rPr lang="nl-NL" dirty="0" err="1"/>
              <a:t>Integrity</a:t>
            </a:r>
            <a:r>
              <a:rPr lang="nl-NL" dirty="0"/>
              <a:t> </a:t>
            </a:r>
            <a:r>
              <a:rPr lang="nl-NL" dirty="0" err="1"/>
              <a:t>and</a:t>
            </a:r>
            <a:r>
              <a:rPr lang="nl-NL" dirty="0"/>
              <a:t> </a:t>
            </a:r>
            <a:r>
              <a:rPr lang="nl-NL" dirty="0" err="1"/>
              <a:t>Truth</a:t>
            </a:r>
            <a:endParaRPr lang="nl-NL" dirty="0"/>
          </a:p>
          <a:p>
            <a:pPr lvl="1"/>
            <a:r>
              <a:rPr lang="nl-NL" dirty="0" err="1"/>
              <a:t>Consistency</a:t>
            </a:r>
            <a:r>
              <a:rPr lang="nl-NL" dirty="0"/>
              <a:t> </a:t>
            </a:r>
            <a:r>
              <a:rPr lang="nl-NL" dirty="0" err="1"/>
              <a:t>and</a:t>
            </a:r>
            <a:r>
              <a:rPr lang="nl-NL" dirty="0"/>
              <a:t> transactions</a:t>
            </a:r>
          </a:p>
          <a:p>
            <a:r>
              <a:rPr lang="nl-NL" dirty="0"/>
              <a:t>Understand </a:t>
            </a:r>
            <a:r>
              <a:rPr lang="nl-NL" dirty="0" err="1"/>
              <a:t>your</a:t>
            </a:r>
            <a:r>
              <a:rPr lang="nl-NL" dirty="0"/>
              <a:t> data</a:t>
            </a:r>
          </a:p>
          <a:p>
            <a:pPr lvl="1"/>
            <a:r>
              <a:rPr lang="nl-NL" dirty="0"/>
              <a:t>Meta: </a:t>
            </a:r>
            <a:r>
              <a:rPr lang="nl-NL" dirty="0" err="1"/>
              <a:t>What</a:t>
            </a:r>
            <a:r>
              <a:rPr lang="nl-NL" dirty="0"/>
              <a:t> does </a:t>
            </a:r>
            <a:r>
              <a:rPr lang="nl-NL" dirty="0" err="1"/>
              <a:t>it</a:t>
            </a:r>
            <a:r>
              <a:rPr lang="nl-NL" dirty="0"/>
              <a:t> </a:t>
            </a:r>
            <a:r>
              <a:rPr lang="nl-NL" dirty="0" err="1"/>
              <a:t>mean</a:t>
            </a:r>
            <a:r>
              <a:rPr lang="nl-NL" dirty="0"/>
              <a:t>?</a:t>
            </a:r>
          </a:p>
          <a:p>
            <a:pPr lvl="1"/>
            <a:r>
              <a:rPr lang="nl-NL" dirty="0"/>
              <a:t>Master: </a:t>
            </a:r>
            <a:r>
              <a:rPr lang="nl-NL" dirty="0" err="1"/>
              <a:t>Where</a:t>
            </a:r>
            <a:r>
              <a:rPr lang="nl-NL" dirty="0"/>
              <a:t> is </a:t>
            </a:r>
            <a:r>
              <a:rPr lang="nl-NL" dirty="0" err="1"/>
              <a:t>the</a:t>
            </a:r>
            <a:r>
              <a:rPr lang="nl-NL" dirty="0"/>
              <a:t> source?</a:t>
            </a:r>
            <a:endParaRPr lang="en-NL" dirty="0"/>
          </a:p>
        </p:txBody>
      </p:sp>
      <p:sp>
        <p:nvSpPr>
          <p:cNvPr id="3" name="Footer Placeholder 2">
            <a:extLst>
              <a:ext uri="{FF2B5EF4-FFF2-40B4-BE49-F238E27FC236}">
                <a16:creationId xmlns:a16="http://schemas.microsoft.com/office/drawing/2014/main" id="{F6F1E1E2-98E6-46CF-BC44-15BEC1C855CA}"/>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a:extLst>
              <a:ext uri="{FF2B5EF4-FFF2-40B4-BE49-F238E27FC236}">
                <a16:creationId xmlns:a16="http://schemas.microsoft.com/office/drawing/2014/main" id="{FA049182-68D0-4C96-A363-917FB314C0C7}"/>
              </a:ext>
            </a:extLst>
          </p:cNvPr>
          <p:cNvSpPr>
            <a:spLocks noGrp="1"/>
          </p:cNvSpPr>
          <p:nvPr>
            <p:ph type="sldNum" sz="quarter" idx="12"/>
          </p:nvPr>
        </p:nvSpPr>
        <p:spPr/>
        <p:txBody>
          <a:bodyPr/>
          <a:lstStyle/>
          <a:p>
            <a:fld id="{14F1411D-0280-154F-AEAC-4C20B7AA46B2}" type="slidenum">
              <a:rPr lang="nl-NL" noProof="0" smtClean="0"/>
              <a:t>75</a:t>
            </a:fld>
            <a:endParaRPr lang="nl-NL" noProof="0" dirty="0"/>
          </a:p>
        </p:txBody>
      </p:sp>
    </p:spTree>
    <p:extLst>
      <p:ext uri="{BB962C8B-B14F-4D97-AF65-F5344CB8AC3E}">
        <p14:creationId xmlns:p14="http://schemas.microsoft.com/office/powerpoint/2010/main" val="1570803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76</a:t>
            </a:fld>
            <a:endParaRPr lang="nl-NL"/>
          </a:p>
        </p:txBody>
      </p:sp>
      <p:pic>
        <p:nvPicPr>
          <p:cNvPr id="74754" name="Picture 2" descr="Image result for m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86" y="288000"/>
            <a:ext cx="2592695" cy="2592695"/>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cq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6" y="2416908"/>
            <a:ext cx="2360169" cy="2367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no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27" y="3484444"/>
            <a:ext cx="2205253" cy="129978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Image result for ev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363" y="96541"/>
            <a:ext cx="4039382" cy="2692922"/>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Image result for acid LIT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40" y="2044729"/>
            <a:ext cx="2184449" cy="21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9217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399999" y="1548000"/>
            <a:ext cx="3601125" cy="3024000"/>
          </a:xfrm>
        </p:spPr>
        <p:txBody>
          <a:bodyPr/>
          <a:lstStyle/>
          <a:p>
            <a:r>
              <a:rPr lang="en-US" dirty="0"/>
              <a:t>Thank you!</a:t>
            </a:r>
            <a:br>
              <a:rPr lang="en-US" dirty="0"/>
            </a:br>
            <a:br>
              <a:rPr lang="en-US" dirty="0"/>
            </a:br>
            <a:r>
              <a:rPr lang="en-US"/>
              <a:t>No Worries.</a:t>
            </a:r>
            <a:br>
              <a:rPr lang="en-US" dirty="0"/>
            </a:br>
            <a:br>
              <a:rPr lang="en-US"/>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a:t>Real Time</a:t>
            </a:r>
            <a:br>
              <a:rPr lang="en-US" sz="4800" dirty="0"/>
            </a:br>
            <a:r>
              <a:rPr lang="en-US" sz="4000" dirty="0"/>
              <a:t>live | fresh | instantaneous | </a:t>
            </a:r>
            <a:br>
              <a:rPr lang="en-US" sz="4000" dirty="0"/>
            </a:br>
            <a:r>
              <a:rPr lang="en-US" sz="4000" dirty="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24735</TotalTime>
  <Words>2342</Words>
  <Application>Microsoft Office PowerPoint</Application>
  <PresentationFormat>On-screen Show (16:9)</PresentationFormat>
  <Paragraphs>604</Paragraphs>
  <Slides>78</Slides>
  <Notes>23</Notes>
  <HiddenSlides>11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78</vt:i4>
      </vt:variant>
    </vt:vector>
  </HeadingPairs>
  <TitlesOfParts>
    <vt:vector size="87" baseType="lpstr">
      <vt:lpstr>Arial</vt:lpstr>
      <vt:lpstr>Arial Narrow</vt:lpstr>
      <vt:lpstr>Arial Unicode MS</vt:lpstr>
      <vt:lpstr>Bauhaus 93</vt:lpstr>
      <vt:lpstr>Calibri</vt:lpstr>
      <vt:lpstr>Lucida Console</vt:lpstr>
      <vt:lpstr>Trebuchet MS Bold</vt:lpstr>
      <vt:lpstr>Office-thema</vt:lpstr>
      <vt:lpstr>AMIS_WIDESCREEN</vt:lpstr>
      <vt:lpstr>50 Shades of Data   how, when and why Big, Fast, Relational, NoSQL, Elastic, Event, CQRS</vt:lpstr>
      <vt:lpstr>Lucas Jellema Architect / Developer  1994 started in IT at Oracle  2002 joined AMIS Currently CTO &amp; Solution Architect </vt:lpstr>
      <vt:lpstr>PowerPoint Presentation</vt:lpstr>
      <vt:lpstr>Tweet!   #codeone </vt:lpstr>
      <vt:lpstr>Select from &lt;stream of tweet events&gt;</vt:lpstr>
      <vt:lpstr>Select Running Count  from &lt;stream of tweet events&gt;</vt:lpstr>
      <vt:lpstr>PowerPoint Presentation</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Integrity</vt:lpstr>
      <vt:lpstr>Data Constraints  to protect integrity</vt:lpstr>
      <vt:lpstr>Data is representation of  the known real world</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Comand Query Responsbility Segregation = CQRS</vt:lpstr>
      <vt:lpstr>From C to Q</vt:lpstr>
      <vt:lpstr>PowerPoint Presentation</vt:lpstr>
      <vt:lpstr>From C to Q</vt:lpstr>
      <vt:lpstr>CQRS is not new</vt:lpstr>
      <vt:lpstr>Event Sourcing Driving CQRS</vt:lpstr>
      <vt:lpstr>Event Sourcing Driving CQRS</vt:lpstr>
      <vt:lpstr>Distributed Database with Event Sourcing &amp; Current State</vt:lpstr>
      <vt:lpstr>SQL is not good at anything</vt:lpstr>
      <vt:lpstr>Session Recommendation Engine for CodeOne</vt:lpstr>
      <vt:lpstr>The Relational Approach</vt:lpstr>
      <vt:lpstr>SQL Query to find the Recommendations</vt:lpstr>
      <vt:lpstr>The Graph DB Approach (Neo4J using Cypher)</vt:lpstr>
      <vt:lpstr>The Graph DB Approach</vt:lpstr>
      <vt:lpstr>Performing the Recommendations Query</vt:lpstr>
      <vt:lpstr>SQL vs NoSQL</vt:lpstr>
      <vt:lpstr>Graph Database</vt:lpstr>
      <vt:lpstr>From relational SQL  to Graph query</vt:lpstr>
      <vt:lpstr>SQL vs NoSQL</vt:lpstr>
      <vt:lpstr>SQL vs NoSQL ACID vs BASE Relational vs …</vt:lpstr>
      <vt:lpstr>Relational Databases</vt:lpstr>
      <vt:lpstr>ACID comes at a cost – performance &amp; scalability</vt:lpstr>
      <vt:lpstr>PowerPoint Presentation</vt:lpstr>
      <vt:lpstr>Types of NoSQL</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Final Demo</vt:lpstr>
      <vt:lpstr>Microservices</vt:lpstr>
      <vt:lpstr>Microservices State</vt:lpstr>
      <vt:lpstr>Bounded context of microservices</vt:lpstr>
      <vt:lpstr>Demo – Maintaining Derived Data in Bounded Context </vt:lpstr>
      <vt:lpstr>Wrap Up</vt:lpstr>
      <vt:lpstr>PowerPoint Presentation</vt:lpstr>
      <vt:lpstr>PowerPoint Presentation</vt:lpstr>
      <vt:lpstr>PowerPoint Presentation</vt:lpstr>
      <vt:lpstr>PowerPoint Presentation</vt:lpstr>
      <vt:lpstr>Summary</vt:lpstr>
      <vt:lpstr>PowerPoint Presentation</vt:lpstr>
      <vt:lpstr>Wrap Up</vt:lpstr>
      <vt:lpstr>Thank you!  No Worries.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482</cp:revision>
  <dcterms:created xsi:type="dcterms:W3CDTF">2017-09-25T11:59:01Z</dcterms:created>
  <dcterms:modified xsi:type="dcterms:W3CDTF">2018-11-20T19:54:20Z</dcterms:modified>
</cp:coreProperties>
</file>